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20.12.2017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20.12.2017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20.12.2017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20.12.2017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20.12.2017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20.12.2017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20.12.2017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20.12.2017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20.12.2017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20.12.2017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20.12.2017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20.12.2017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20.12.2017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Doğrusal Mantık Yapısı İle Problem Çözme</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Yine ilgili problem için oluşturulan veri sözlüğü ise şu şekildedir: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pic>
        <p:nvPicPr>
          <p:cNvPr id="9218" name="Picture 2" descr="https://i1.wp.com/bilgisayarbilim.com/wp-content/uploads/2017/11/Birle%C5%9Fim-%C3%87izelgesi-ve-Veri-S%C3%B6zl%C3%BC%C4%9F%C3%BC2.png?resize=608%2C322">
            <a:extLst>
              <a:ext uri="{FF2B5EF4-FFF2-40B4-BE49-F238E27FC236}">
                <a16:creationId xmlns:a16="http://schemas.microsoft.com/office/drawing/2014/main" id="{30AF32E6-72ED-4C54-A2FD-76580CDF0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608" y="2427320"/>
            <a:ext cx="6392784" cy="33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4411855" cy="4229100"/>
          </a:xfrm>
        </p:spPr>
        <p:txBody>
          <a:bodyPr rtlCol="0">
            <a:normAutofit/>
          </a:bodyPr>
          <a:lstStyle/>
          <a:p>
            <a:pPr marL="0" indent="0" fontAlgn="base">
              <a:buNone/>
            </a:pPr>
            <a:r>
              <a:rPr lang="tr-TR" b="1" dirty="0"/>
              <a:t>2.5. Algoritma ve Akış Şemaları</a:t>
            </a:r>
            <a:endParaRPr lang="tr-TR" dirty="0"/>
          </a:p>
          <a:p>
            <a:pPr marL="0" indent="0" fontAlgn="base">
              <a:buNone/>
            </a:pPr>
            <a:r>
              <a:rPr lang="tr-TR" dirty="0"/>
              <a:t>Bu çizelgeleri oluşturduktan sonra artık algoritma ve akış şemalarını hazırlamaya geçebiliriz.</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pic>
        <p:nvPicPr>
          <p:cNvPr id="10242" name="Picture 2" descr="https://i2.wp.com/bilgisayarbilim.com/wp-content/uploads/2017/11/Algoritma-ve-Ak%C4%B1%C5%9F-%C5%9Eemalar%C4%B1.png?resize=616%2C418">
            <a:extLst>
              <a:ext uri="{FF2B5EF4-FFF2-40B4-BE49-F238E27FC236}">
                <a16:creationId xmlns:a16="http://schemas.microsoft.com/office/drawing/2014/main" id="{41E105CD-EDBA-4B7A-AD06-3670DC820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540" y="1621584"/>
            <a:ext cx="58674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4225243" cy="4229100"/>
          </a:xfrm>
        </p:spPr>
        <p:txBody>
          <a:bodyPr rtlCol="0">
            <a:normAutofit/>
          </a:bodyPr>
          <a:lstStyle/>
          <a:p>
            <a:pPr marL="0" indent="0" fontAlgn="base">
              <a:buNone/>
            </a:pPr>
            <a:r>
              <a:rPr lang="tr-TR" b="1" dirty="0"/>
              <a:t>2.5. Algoritma ve Akış Şemaları</a:t>
            </a:r>
            <a:endParaRPr lang="tr-TR" dirty="0"/>
          </a:p>
          <a:p>
            <a:pPr marL="0" indent="0" fontAlgn="base">
              <a:buNone/>
            </a:pPr>
            <a:r>
              <a:rPr lang="tr-TR" dirty="0"/>
              <a:t>Faiz kontrolü modülü için gerekli algoritma ve akış şemasını hazırladıktan sonra sırası ile diğer modülleri oluşturalım. Oku modülüne bakalım.</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pic>
        <p:nvPicPr>
          <p:cNvPr id="11266" name="Picture 2" descr="https://i1.wp.com/bilgisayarbilim.com/wp-content/uploads/2017/11/Algoritma-ve-Ak%C4%B1%C5%9F-%C5%9Eemalar%C4%B11.png?resize=616%2C350">
            <a:extLst>
              <a:ext uri="{FF2B5EF4-FFF2-40B4-BE49-F238E27FC236}">
                <a16:creationId xmlns:a16="http://schemas.microsoft.com/office/drawing/2014/main" id="{D6260BCC-56FB-46B6-8008-8CE373C5E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071" y="1714499"/>
            <a:ext cx="6505458" cy="369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7556272" cy="4229100"/>
          </a:xfrm>
        </p:spPr>
        <p:txBody>
          <a:bodyPr rtlCol="0">
            <a:normAutofit/>
          </a:bodyPr>
          <a:lstStyle/>
          <a:p>
            <a:pPr marL="0" indent="0" fontAlgn="base">
              <a:buNone/>
            </a:pPr>
            <a:r>
              <a:rPr lang="tr-TR" dirty="0"/>
              <a:t>Şimdi ise hesapla modülü için ilgili işlemleri yapalım.</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pic>
        <p:nvPicPr>
          <p:cNvPr id="12290" name="Picture 2" descr="https://i2.wp.com/bilgisayarbilim.com/wp-content/uploads/2017/11/Algoritma-ve-Ak%C4%B1%C5%9F-%C5%9Eemalar%C4%B12.png?resize=618%2C244">
            <a:extLst>
              <a:ext uri="{FF2B5EF4-FFF2-40B4-BE49-F238E27FC236}">
                <a16:creationId xmlns:a16="http://schemas.microsoft.com/office/drawing/2014/main" id="{7D2FCFDB-6933-4B53-BC3D-47B5FCAE3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549" y="2369975"/>
            <a:ext cx="8247727" cy="32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9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Son olarak yazdır modülüne göz atalım.</a:t>
            </a:r>
          </a:p>
          <a:p>
            <a:pPr marL="0" indent="0" fontAlgn="base">
              <a:buNone/>
            </a:pPr>
            <a:endParaRPr lang="tr-TR" dirty="0"/>
          </a:p>
          <a:p>
            <a:pPr marL="0" indent="0" fontAlgn="base">
              <a:buNone/>
            </a:pPr>
            <a:endParaRPr lang="tr-TR" dirty="0"/>
          </a:p>
          <a:p>
            <a:pPr marL="0" indent="0" fontAlgn="base">
              <a:buNone/>
            </a:pPr>
            <a:endParaRPr lang="tr-TR" dirty="0"/>
          </a:p>
          <a:p>
            <a:pPr marL="0" indent="0" fontAlgn="base">
              <a:buNone/>
            </a:pPr>
            <a:r>
              <a:rPr lang="tr-TR" b="1" dirty="0"/>
              <a:t>2.6. Çözümün</a:t>
            </a:r>
            <a:r>
              <a:rPr lang="tr-TR" dirty="0"/>
              <a:t> </a:t>
            </a:r>
            <a:r>
              <a:rPr lang="tr-TR" b="1" dirty="0"/>
              <a:t>Test</a:t>
            </a:r>
            <a:r>
              <a:rPr lang="tr-TR" dirty="0"/>
              <a:t> </a:t>
            </a:r>
            <a:r>
              <a:rPr lang="tr-TR" b="1" dirty="0"/>
              <a:t>Edilmesi:</a:t>
            </a:r>
            <a:endParaRPr lang="tr-TR" dirty="0"/>
          </a:p>
          <a:p>
            <a:pPr marL="0" indent="0" fontAlgn="base">
              <a:buNone/>
            </a:pPr>
            <a:r>
              <a:rPr lang="tr-TR" dirty="0"/>
              <a:t>Çözüm süreci sonucunda ortaya çıkan ürün, algoritma oluşturma programı yardımıyla çalıştırılarak her adımın doğru çalışıp çalışmadığı test edilmelidir. Hata tespiti durumunda sürecin ilgili basamakları gözden geçirilerek hatalar giderilip çözüme ulaşılmalıdır.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pic>
        <p:nvPicPr>
          <p:cNvPr id="13314" name="Picture 2" descr="https://i0.wp.com/bilgisayarbilim.com/wp-content/uploads/2017/11/Algoritma-ve-Ak%C4%B1%C5%9F-%C5%9Eemalar%C4%B13.png?resize=618%2C250">
            <a:extLst>
              <a:ext uri="{FF2B5EF4-FFF2-40B4-BE49-F238E27FC236}">
                <a16:creationId xmlns:a16="http://schemas.microsoft.com/office/drawing/2014/main" id="{68CA0ADC-E2ED-40A7-B95C-90D6D1D15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490" y="1752599"/>
            <a:ext cx="6538476" cy="264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Doğrusal Mantık Yapısı</a:t>
            </a:r>
          </a:p>
        </p:txBody>
      </p:sp>
      <p:sp>
        <p:nvSpPr>
          <p:cNvPr id="14" name="İçerik Yer Tutucusu 13"/>
          <p:cNvSpPr>
            <a:spLocks noGrp="1"/>
          </p:cNvSpPr>
          <p:nvPr>
            <p:ph idx="1"/>
          </p:nvPr>
        </p:nvSpPr>
        <p:spPr>
          <a:xfrm>
            <a:off x="1065214" y="1752600"/>
            <a:ext cx="5943600" cy="4229100"/>
          </a:xfrm>
        </p:spPr>
        <p:txBody>
          <a:bodyPr rtlCol="0">
            <a:normAutofit/>
          </a:bodyPr>
          <a:lstStyle/>
          <a:p>
            <a:pPr fontAlgn="base"/>
            <a:r>
              <a:rPr lang="tr-TR" dirty="0"/>
              <a:t>Problem çözme sürecinde çok basit ve çok sık kullanılan yaklaşımlardan biri doğrusal mantık yapısıdır. Bilgisayara birbiri ardına algoritmanın başından sonuna kadar sırası ile işlemesi gereken komutları veren bir programcı, bu yaklaşımı kullanıyor demektir.</a:t>
            </a:r>
          </a:p>
          <a:p>
            <a:pPr fontAlgn="base"/>
            <a:r>
              <a:rPr lang="tr-TR" dirty="0"/>
              <a:t>Algoritma ve akış şeması genel olarak şu şekildedir: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pic>
        <p:nvPicPr>
          <p:cNvPr id="1026" name="Picture 2" descr="https://i0.wp.com/bilgisayarbilim.com/wp-content/uploads/2017/11/Do%C4%9Frusal-Mant%C4%B1k-Yap%C4%B1s%C4%B1.png?resize=424%2C358">
            <a:extLst>
              <a:ext uri="{FF2B5EF4-FFF2-40B4-BE49-F238E27FC236}">
                <a16:creationId xmlns:a16="http://schemas.microsoft.com/office/drawing/2014/main" id="{A7387A7C-C48C-4755-AF17-9A8F4501E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516" y="1562101"/>
            <a:ext cx="4610709" cy="38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Doğrusal Mantık Yapısı</a:t>
            </a:r>
          </a:p>
        </p:txBody>
      </p:sp>
      <p:sp>
        <p:nvSpPr>
          <p:cNvPr id="14" name="İçerik Yer Tutucusu 13"/>
          <p:cNvSpPr>
            <a:spLocks noGrp="1"/>
          </p:cNvSpPr>
          <p:nvPr>
            <p:ph idx="1"/>
          </p:nvPr>
        </p:nvSpPr>
        <p:spPr>
          <a:xfrm>
            <a:off x="1065214" y="1752600"/>
            <a:ext cx="10058400" cy="4229100"/>
          </a:xfrm>
        </p:spPr>
        <p:txBody>
          <a:bodyPr rtlCol="0">
            <a:normAutofit/>
          </a:bodyPr>
          <a:lstStyle/>
          <a:p>
            <a:pPr fontAlgn="base"/>
            <a:r>
              <a:rPr lang="tr-TR" dirty="0"/>
              <a:t>Matematiksel bir formülün hesaplanması, kullanıcının girdiği veriye dayalı basit işlemler yaparak sonucu döndürmek gibi durumlarda, doğrusal mantık yapısı kullanılır.</a:t>
            </a:r>
          </a:p>
          <a:p>
            <a:pPr fontAlgn="base"/>
            <a:r>
              <a:rPr lang="tr-TR" dirty="0"/>
              <a:t>Bir dairenin alanını hesaplama, 3 kişinin yaş ortalamasını bulma, küçük harf olarak girilen metni büyük harfe çevirme gibi işlemler buna örnek olarak verilebilir.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Tree>
    <p:extLst>
      <p:ext uri="{BB962C8B-B14F-4D97-AF65-F5344CB8AC3E}">
        <p14:creationId xmlns:p14="http://schemas.microsoft.com/office/powerpoint/2010/main" val="414313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Bir önceki bölümde çözüm üretirken kullanılacak bazı yaklaşımları incelemiştik.</a:t>
            </a:r>
          </a:p>
          <a:p>
            <a:pPr lvl="1" fontAlgn="base"/>
            <a:r>
              <a:rPr lang="tr-TR" dirty="0"/>
              <a:t>Problem Analiz Çizelgesi</a:t>
            </a:r>
          </a:p>
          <a:p>
            <a:pPr lvl="1" fontAlgn="base"/>
            <a:r>
              <a:rPr lang="tr-TR" dirty="0"/>
              <a:t>Etkileşim Çizelgesi</a:t>
            </a:r>
          </a:p>
          <a:p>
            <a:pPr lvl="1" fontAlgn="base"/>
            <a:r>
              <a:rPr lang="tr-TR" dirty="0"/>
              <a:t>GSÇ Çizelgesi</a:t>
            </a:r>
          </a:p>
          <a:p>
            <a:pPr lvl="1" fontAlgn="base"/>
            <a:r>
              <a:rPr lang="tr-TR" dirty="0"/>
              <a:t>Birleşim Çizelgesi ve Veri Sözlüğü</a:t>
            </a:r>
          </a:p>
          <a:p>
            <a:pPr lvl="1" fontAlgn="base"/>
            <a:r>
              <a:rPr lang="tr-TR" dirty="0"/>
              <a:t>Algoritmalar ve Akış Şemaları</a:t>
            </a:r>
          </a:p>
          <a:p>
            <a:pPr lvl="1" fontAlgn="base"/>
            <a:r>
              <a:rPr lang="tr-TR" dirty="0"/>
              <a:t>Çözümün Test Edilmesi</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Tree>
    <p:extLst>
      <p:ext uri="{BB962C8B-B14F-4D97-AF65-F5344CB8AC3E}">
        <p14:creationId xmlns:p14="http://schemas.microsoft.com/office/powerpoint/2010/main" val="38965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lnSpcReduction="10000"/>
          </a:bodyPr>
          <a:lstStyle/>
          <a:p>
            <a:pPr marL="0" indent="0" fontAlgn="base">
              <a:buNone/>
            </a:pPr>
            <a:r>
              <a:rPr lang="tr-TR" dirty="0"/>
              <a:t>Bu adımları izlemenin, çözümü ne kadar kolaylaştırdığını ve özellikle karmaşık problemlerin çözümünde ne kadar önemli olduğunu unutmayalım. Şimdi bir örneği ele alalım.</a:t>
            </a:r>
          </a:p>
          <a:p>
            <a:pPr marL="0" indent="0" fontAlgn="base">
              <a:buNone/>
            </a:pPr>
            <a:r>
              <a:rPr lang="tr-TR" b="1" dirty="0"/>
              <a:t>Problem: </a:t>
            </a:r>
            <a:r>
              <a:rPr lang="tr-TR" dirty="0"/>
              <a:t>Sevgi </a:t>
            </a:r>
            <a:r>
              <a:rPr lang="tr-TR" dirty="0" err="1"/>
              <a:t>Merit</a:t>
            </a:r>
            <a:r>
              <a:rPr lang="tr-TR" dirty="0"/>
              <a:t>, önümüzdeki 5 yıl boyunca kendisine en iyi faizi verecek bankayı aramaktadır. Sevgi, ilgili bankaya 20.000 TL değerinde yatırım yapacaktır. Faiz hesaplaması için kullanılan standart formül şu şekildedir:</a:t>
            </a:r>
          </a:p>
          <a:p>
            <a:pPr lvl="1" fontAlgn="base"/>
            <a:r>
              <a:rPr lang="tr-TR" dirty="0"/>
              <a:t>Miktar = A * (1 + F/S)^(Y * S)</a:t>
            </a:r>
          </a:p>
          <a:p>
            <a:pPr lvl="1" fontAlgn="base"/>
            <a:r>
              <a:rPr lang="tr-TR" dirty="0"/>
              <a:t>A = Anapara (Bu örnek için 20.000)</a:t>
            </a:r>
          </a:p>
          <a:p>
            <a:pPr lvl="1" fontAlgn="base"/>
            <a:r>
              <a:rPr lang="tr-TR" dirty="0"/>
              <a:t>F = Faiz Yüzdesi (Bankanın müşteriye ödeyeceği kârın anaparaya oranı) Y = Yıl (Anaparanın değerlendirilme süresi)</a:t>
            </a:r>
          </a:p>
          <a:p>
            <a:pPr lvl="1" fontAlgn="base"/>
            <a:r>
              <a:rPr lang="tr-TR" dirty="0"/>
              <a:t>S = Bileşik Faiz İçin Süre</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Tree>
    <p:extLst>
      <p:ext uri="{BB962C8B-B14F-4D97-AF65-F5344CB8AC3E}">
        <p14:creationId xmlns:p14="http://schemas.microsoft.com/office/powerpoint/2010/main" val="65273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5176966" cy="4229100"/>
          </a:xfrm>
        </p:spPr>
        <p:txBody>
          <a:bodyPr rtlCol="0">
            <a:normAutofit/>
          </a:bodyPr>
          <a:lstStyle/>
          <a:p>
            <a:pPr marL="0" indent="0" fontAlgn="base">
              <a:buNone/>
            </a:pPr>
            <a:r>
              <a:rPr lang="tr-TR" dirty="0"/>
              <a:t>Örneğin çözümünü aşağıdaki başlıklar altında inceleyelim:</a:t>
            </a:r>
          </a:p>
          <a:p>
            <a:pPr marL="0" indent="0" fontAlgn="base">
              <a:buNone/>
            </a:pPr>
            <a:r>
              <a:rPr lang="tr-TR" b="1" dirty="0"/>
              <a:t>2.1. Problem Analiz Çizelgesi</a:t>
            </a:r>
          </a:p>
          <a:p>
            <a:pPr marL="0" indent="0" fontAlgn="base">
              <a:buNone/>
            </a:pPr>
            <a:r>
              <a:rPr lang="tr-TR" dirty="0"/>
              <a:t>Öncelikle yapılması gereken, problem analizidir yani elde ne olduğu ve bizden ne istendiğini açık ve net biçimde analiz etmektir.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pic>
        <p:nvPicPr>
          <p:cNvPr id="2050" name="Picture 2" descr="https://i0.wp.com/bilgisayarbilim.com/wp-content/uploads/2017/11/Problem-Analiz-%C3%87izelgesi.png?resize=588%2C338">
            <a:extLst>
              <a:ext uri="{FF2B5EF4-FFF2-40B4-BE49-F238E27FC236}">
                <a16:creationId xmlns:a16="http://schemas.microsoft.com/office/drawing/2014/main" id="{94FF2940-0D50-4EA0-929B-A4072D79D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407" y="1660654"/>
            <a:ext cx="5811376" cy="334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9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b="1" dirty="0"/>
              <a:t>2.2. Etkileşim Çizelgesi</a:t>
            </a:r>
          </a:p>
          <a:p>
            <a:pPr marL="0" indent="0" fontAlgn="base">
              <a:buNone/>
            </a:pPr>
            <a:r>
              <a:rPr lang="tr-TR" dirty="0"/>
              <a:t>Bu noktada etkileşim çizelgesini oluşturabiliriz. Bu amaçla: “Bu problemi yönetilebilir olacak biçimde ne kadar küçük parçalara bölebilirim?” sorusuna yanıt vermemiz gerekir.</a:t>
            </a:r>
          </a:p>
          <a:p>
            <a:pPr marL="0" indent="0" fontAlgn="base">
              <a:buNone/>
            </a:pP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pic>
        <p:nvPicPr>
          <p:cNvPr id="6146" name="Picture 2" descr="https://i1.wp.com/bilgisayarbilim.com/wp-content/uploads/2017/11/Etkile%C5%9Fim-%C3%87izelgesi.png?zoom=1.25&amp;resize=292%2C118">
            <a:extLst>
              <a:ext uri="{FF2B5EF4-FFF2-40B4-BE49-F238E27FC236}">
                <a16:creationId xmlns:a16="http://schemas.microsoft.com/office/drawing/2014/main" id="{091EC2FE-61ED-403F-A2C0-67AA1DD38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214" y="3643604"/>
            <a:ext cx="4538398" cy="183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b="1" dirty="0"/>
              <a:t>2.3. GSÇ Çizelgesi</a:t>
            </a:r>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pic>
        <p:nvPicPr>
          <p:cNvPr id="7170" name="Picture 2" descr="https://i2.wp.com/bilgisayarbilim.com/wp-content/uploads/2017/11/GS%C3%87-%C3%87izelgesi.png?resize=620%2C234">
            <a:extLst>
              <a:ext uri="{FF2B5EF4-FFF2-40B4-BE49-F238E27FC236}">
                <a16:creationId xmlns:a16="http://schemas.microsoft.com/office/drawing/2014/main" id="{1296333E-D352-4AE5-B98B-F46F38E2A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504" y="2547840"/>
            <a:ext cx="7439817" cy="280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8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Çözüm Üretilmesi</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b="1" dirty="0"/>
              <a:t>2.4. Birleşim Çizelgesi ve Veri Sözlüğü</a:t>
            </a:r>
          </a:p>
          <a:p>
            <a:pPr marL="0" indent="0" fontAlgn="base">
              <a:buNone/>
            </a:pPr>
            <a:r>
              <a:rPr lang="tr-TR" dirty="0"/>
              <a:t>Birleşim çizelgesi hangi değişkenlerin bir modülden diğerine geçtiğini gösterir. Veri sözlüğü ise her bir modülün hangi değişkenleri kullandığını ve kapsamını belirtir. İlgili problem için birleşim çizelgesi aşağıda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pic>
        <p:nvPicPr>
          <p:cNvPr id="8194" name="Picture 2" descr="https://i2.wp.com/bilgisayarbilim.com/wp-content/uploads/2017/11/Birle%C5%9Fim-%C3%87izelgesi-ve-Veri-S%C3%B6zl%C3%BC%C4%9F%C3%BC1.png?resize=608%2C144">
            <a:extLst>
              <a:ext uri="{FF2B5EF4-FFF2-40B4-BE49-F238E27FC236}">
                <a16:creationId xmlns:a16="http://schemas.microsoft.com/office/drawing/2014/main" id="{2FC6BF00-4886-4018-9AA3-89672F049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498" y="3722915"/>
            <a:ext cx="7445830"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9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258</TotalTime>
  <Words>543</Words>
  <Application>Microsoft Office PowerPoint</Application>
  <PresentationFormat>Geniş ekran</PresentationFormat>
  <Paragraphs>91</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Agency FB</vt:lpstr>
      <vt:lpstr>Arial</vt:lpstr>
      <vt:lpstr>Segoe Print</vt:lpstr>
      <vt:lpstr>Doğa Çizimi 16x9</vt:lpstr>
      <vt:lpstr>Bilgisayar Bilimi</vt:lpstr>
      <vt:lpstr>1. Doğrusal Mantık Yapısı</vt:lpstr>
      <vt:lpstr>1. Doğrusal Mantık Yapısı</vt:lpstr>
      <vt:lpstr>2. Çözüm Üretilmesi</vt:lpstr>
      <vt:lpstr>2. Çözüm Üretilmesi</vt:lpstr>
      <vt:lpstr>2. Çözüm Üretilmesi</vt:lpstr>
      <vt:lpstr>2. Çözüm Üretilmesi</vt:lpstr>
      <vt:lpstr>2. Çözüm Üretilmesi</vt:lpstr>
      <vt:lpstr>2. Çözüm Üretilmesi</vt:lpstr>
      <vt:lpstr>2. Çözüm Üretilmesi</vt:lpstr>
      <vt:lpstr>2. Çözüm Üretilmesi</vt:lpstr>
      <vt:lpstr>2. Çözüm Üretilmesi</vt:lpstr>
      <vt:lpstr>2. Çözüm Üretilmesi</vt:lpstr>
      <vt:lpstr>2. Çözüm Üretilmesi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93</cp:revision>
  <dcterms:created xsi:type="dcterms:W3CDTF">2017-11-17T18:05:37Z</dcterms:created>
  <dcterms:modified xsi:type="dcterms:W3CDTF">2017-12-20T16:09:13Z</dcterms:modified>
</cp:coreProperties>
</file>