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58" r:id="rId3"/>
    <p:sldId id="260" r:id="rId4"/>
    <p:sldId id="261"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60"/>
            <p14:sldId id="261"/>
            <p14:sldId id="271"/>
            <p14:sldId id="272"/>
            <p14:sldId id="273"/>
            <p14:sldId id="274"/>
            <p14:sldId id="275"/>
            <p14:sldId id="276"/>
            <p14:sldId id="277"/>
            <p14:sldId id="278"/>
            <p14:sldId id="279"/>
            <p14:sldId id="280"/>
            <p14:sldId id="281"/>
            <p14:sldId id="282"/>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18.12.2017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18.12.2017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18.12.2017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18.12.2017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18.12.2017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18.12.2017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18.12.2017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18.12.2017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18.12.2017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18.12.2017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18.12.2017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18.12.2017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18.12.2017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fontScale="92500"/>
          </a:bodyPr>
          <a:lstStyle/>
          <a:p>
            <a:r>
              <a:rPr lang="tr-TR" dirty="0"/>
              <a:t>Bilişim Teknolojileri ve İnternet Kullanımında Dikkat Edilmesi Gereken Etik İlkeler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3. Gizlilik</a:t>
            </a:r>
          </a:p>
        </p:txBody>
      </p:sp>
      <p:sp>
        <p:nvSpPr>
          <p:cNvPr id="4" name="İçerik Yer Tutucusu 3"/>
          <p:cNvSpPr>
            <a:spLocks noGrp="1"/>
          </p:cNvSpPr>
          <p:nvPr>
            <p:ph sz="half" idx="1"/>
          </p:nvPr>
        </p:nvSpPr>
        <p:spPr>
          <a:xfrm>
            <a:off x="1065211" y="1825625"/>
            <a:ext cx="10058401" cy="4187952"/>
          </a:xfrm>
        </p:spPr>
        <p:txBody>
          <a:bodyPr rtlCol="0">
            <a:normAutofit/>
          </a:bodyPr>
          <a:lstStyle/>
          <a:p>
            <a:pPr fontAlgn="base"/>
            <a:r>
              <a:rPr lang="tr-TR" dirty="0"/>
              <a:t>Sadece tarama yaparken değil, birçok kurum ve kuruluşa üye olurken dijital teknolojilerden yararlanıyoruz. Örneğin hastane kayıtları.</a:t>
            </a:r>
          </a:p>
          <a:p>
            <a:pPr fontAlgn="base"/>
            <a:r>
              <a:rPr lang="tr-TR" dirty="0"/>
              <a:t>Çoğu hasta hastane kayıtlarının başka kişilerle paylaşılmasını istemez. İşte gizlilik dediğimiz kavram kişiye ait her türlü bilgiyi (ki bu bilgi sadece ad ve soyadı değil, kişinin duygu, düşünce, siyasi eğilim, dini inancı, planı, fantezi dünyası ve korku gibi bilgilerini de içerir) saklama becerisidir.</a:t>
            </a:r>
          </a:p>
          <a:p>
            <a:pPr fontAlgn="base"/>
            <a:r>
              <a:rPr lang="tr-TR" dirty="0"/>
              <a:t>Ancak bilginin saklanması dışında bu bilginin doğru kişilerle doğru zaman diliminde de paylaşılması gizlilik başlığını ilgilendirir. Örneğin hasta, bilgilerini doktoru ile paylaşmak zorundadır. İzlenmekten kaçınmak için açık kaynak dünyasından alternatifler kullanılabilir.</a:t>
            </a:r>
          </a:p>
        </p:txBody>
      </p:sp>
      <p:sp>
        <p:nvSpPr>
          <p:cNvPr id="3" name="Veri Yer Tutucusu 2">
            <a:extLst>
              <a:ext uri="{FF2B5EF4-FFF2-40B4-BE49-F238E27FC236}">
                <a16:creationId xmlns:a16="http://schemas.microsoft.com/office/drawing/2014/main" id="{4368CE78-1279-4421-8D7F-A2DD76F5507B}"/>
              </a:ext>
            </a:extLst>
          </p:cNvPr>
          <p:cNvSpPr>
            <a:spLocks noGrp="1"/>
          </p:cNvSpPr>
          <p:nvPr>
            <p:ph type="dt" sz="half" idx="10"/>
          </p:nvPr>
        </p:nvSpPr>
        <p:spPr/>
        <p:txBody>
          <a:bodyPr/>
          <a:lstStyle/>
          <a:p>
            <a:pPr rtl="0"/>
            <a:fld id="{8CE0F99C-2AFE-4A63-BB20-9F4F17DFC830}" type="datetime1">
              <a:rPr lang="tr-TR" smtClean="0"/>
              <a:t>18.12.2017</a:t>
            </a:fld>
            <a:endParaRPr lang="tr-TR" dirty="0"/>
          </a:p>
        </p:txBody>
      </p:sp>
      <p:sp>
        <p:nvSpPr>
          <p:cNvPr id="5" name="Alt Bilgi Yer Tutucusu 4">
            <a:extLst>
              <a:ext uri="{FF2B5EF4-FFF2-40B4-BE49-F238E27FC236}">
                <a16:creationId xmlns:a16="http://schemas.microsoft.com/office/drawing/2014/main" id="{684CC372-644D-435A-85D0-F6EB82E115FD}"/>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94E09CA0-79EE-4EBE-91C9-CDA612F611C3}"/>
              </a:ext>
            </a:extLst>
          </p:cNvPr>
          <p:cNvSpPr>
            <a:spLocks noGrp="1"/>
          </p:cNvSpPr>
          <p:nvPr>
            <p:ph type="sldNum" sz="quarter" idx="12"/>
          </p:nvPr>
        </p:nvSpPr>
        <p:spPr/>
        <p:txBody>
          <a:bodyPr/>
          <a:lstStyle/>
          <a:p>
            <a:pPr rtl="0"/>
            <a:fld id="{022B156B-59AE-415F-B24B-8756D48BB977}" type="slidenum">
              <a:rPr lang="tr-TR" smtClean="0"/>
              <a:t>10</a:t>
            </a:fld>
            <a:endParaRPr lang="tr-TR"/>
          </a:p>
        </p:txBody>
      </p:sp>
    </p:spTree>
    <p:extLst>
      <p:ext uri="{BB962C8B-B14F-4D97-AF65-F5344CB8AC3E}">
        <p14:creationId xmlns:p14="http://schemas.microsoft.com/office/powerpoint/2010/main" val="28255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4. Doğruluk</a:t>
            </a:r>
          </a:p>
        </p:txBody>
      </p:sp>
      <p:sp>
        <p:nvSpPr>
          <p:cNvPr id="4" name="İçerik Yer Tutucusu 3"/>
          <p:cNvSpPr>
            <a:spLocks noGrp="1"/>
          </p:cNvSpPr>
          <p:nvPr>
            <p:ph sz="half" idx="1"/>
          </p:nvPr>
        </p:nvSpPr>
        <p:spPr>
          <a:xfrm>
            <a:off x="1065211" y="1825625"/>
            <a:ext cx="10058401" cy="4187952"/>
          </a:xfrm>
        </p:spPr>
        <p:txBody>
          <a:bodyPr rtlCol="0">
            <a:normAutofit/>
          </a:bodyPr>
          <a:lstStyle/>
          <a:p>
            <a:pPr fontAlgn="base"/>
            <a:r>
              <a:rPr lang="tr-TR" dirty="0"/>
              <a:t>Tahmin edilebileceği gibi bilişim alanında şahsımıza ait bilgiler bizim dışımızdaki kişiler tarafından da kayıt altına alınabilmektedir.</a:t>
            </a:r>
          </a:p>
          <a:p>
            <a:pPr fontAlgn="base"/>
            <a:r>
              <a:rPr lang="tr-TR" dirty="0"/>
              <a:t>Ancak bu bilgilerin doğruluğu kimin sorumluluğundadır? Biz kendimize ait bilgileri kontrol etme hakkına sahip olmalıyız ve kendimize ait bilgileri kendimiz kodlayacaksak bunun sorumluluğunu da üstlenmek zorundayız.</a:t>
            </a:r>
          </a:p>
          <a:p>
            <a:pPr fontAlgn="base"/>
            <a:r>
              <a:rPr lang="tr-TR" dirty="0"/>
              <a:t>Ayrıca anonim bilgilerin doğruluğunun sorumluluğu kimde olmalıdır? Örneğin, içeriğini kullanıcıların oluşturduğu bilgi paylaşım siteleri (</a:t>
            </a:r>
            <a:r>
              <a:rPr lang="tr-TR" dirty="0" err="1"/>
              <a:t>wiki</a:t>
            </a:r>
            <a:r>
              <a:rPr lang="tr-TR" dirty="0"/>
              <a:t> ortamları) açık sistemlerdir. Bu sistemlerdeki verilerin doğruluğunun garantisi kimdedir gibi sorular bu başlık altında ele alınmaktadır.</a:t>
            </a:r>
          </a:p>
        </p:txBody>
      </p:sp>
      <p:sp>
        <p:nvSpPr>
          <p:cNvPr id="3" name="Veri Yer Tutucusu 2">
            <a:extLst>
              <a:ext uri="{FF2B5EF4-FFF2-40B4-BE49-F238E27FC236}">
                <a16:creationId xmlns:a16="http://schemas.microsoft.com/office/drawing/2014/main" id="{DFFB207E-BE4F-4E69-B5F9-681F400125ED}"/>
              </a:ext>
            </a:extLst>
          </p:cNvPr>
          <p:cNvSpPr>
            <a:spLocks noGrp="1"/>
          </p:cNvSpPr>
          <p:nvPr>
            <p:ph type="dt" sz="half" idx="10"/>
          </p:nvPr>
        </p:nvSpPr>
        <p:spPr/>
        <p:txBody>
          <a:bodyPr/>
          <a:lstStyle/>
          <a:p>
            <a:pPr rtl="0"/>
            <a:fld id="{E36DED38-14B4-4A65-AE8B-AC82690E7A5E}" type="datetime1">
              <a:rPr lang="tr-TR" smtClean="0"/>
              <a:t>18.12.2017</a:t>
            </a:fld>
            <a:endParaRPr lang="tr-TR" dirty="0"/>
          </a:p>
        </p:txBody>
      </p:sp>
      <p:sp>
        <p:nvSpPr>
          <p:cNvPr id="5" name="Alt Bilgi Yer Tutucusu 4">
            <a:extLst>
              <a:ext uri="{FF2B5EF4-FFF2-40B4-BE49-F238E27FC236}">
                <a16:creationId xmlns:a16="http://schemas.microsoft.com/office/drawing/2014/main" id="{7ADDB913-A5AA-43CE-B9AB-0139882C862E}"/>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CFEE5474-FF66-435E-9EA4-91A7940BD602}"/>
              </a:ext>
            </a:extLst>
          </p:cNvPr>
          <p:cNvSpPr>
            <a:spLocks noGrp="1"/>
          </p:cNvSpPr>
          <p:nvPr>
            <p:ph type="sldNum" sz="quarter" idx="12"/>
          </p:nvPr>
        </p:nvSpPr>
        <p:spPr/>
        <p:txBody>
          <a:bodyPr/>
          <a:lstStyle/>
          <a:p>
            <a:pPr rtl="0"/>
            <a:fld id="{022B156B-59AE-415F-B24B-8756D48BB977}" type="slidenum">
              <a:rPr lang="tr-TR" smtClean="0"/>
              <a:t>11</a:t>
            </a:fld>
            <a:endParaRPr lang="tr-TR"/>
          </a:p>
        </p:txBody>
      </p:sp>
    </p:spTree>
    <p:extLst>
      <p:ext uri="{BB962C8B-B14F-4D97-AF65-F5344CB8AC3E}">
        <p14:creationId xmlns:p14="http://schemas.microsoft.com/office/powerpoint/2010/main" val="387851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4. Doğruluk</a:t>
            </a:r>
          </a:p>
        </p:txBody>
      </p:sp>
      <p:sp>
        <p:nvSpPr>
          <p:cNvPr id="4" name="İçerik Yer Tutucusu 3"/>
          <p:cNvSpPr>
            <a:spLocks noGrp="1"/>
          </p:cNvSpPr>
          <p:nvPr>
            <p:ph sz="half" idx="1"/>
          </p:nvPr>
        </p:nvSpPr>
        <p:spPr>
          <a:xfrm>
            <a:off x="1065211" y="1825625"/>
            <a:ext cx="10058401" cy="4187952"/>
          </a:xfrm>
        </p:spPr>
        <p:txBody>
          <a:bodyPr rtlCol="0">
            <a:normAutofit/>
          </a:bodyPr>
          <a:lstStyle/>
          <a:p>
            <a:pPr marL="0" indent="0" fontAlgn="base">
              <a:buNone/>
            </a:pPr>
            <a:r>
              <a:rPr lang="tr-TR" dirty="0"/>
              <a:t>Uluslararası Bilgisayar Etik Enstitüsüne göre bilişim teknolojilerinin doğru bir şekilde kullanılabilmesi için aşağıda belirtilen 10 kurala uyulması gerekmektedir.</a:t>
            </a:r>
          </a:p>
          <a:p>
            <a:pPr fontAlgn="base"/>
            <a:r>
              <a:rPr lang="tr-TR" dirty="0"/>
              <a:t>Bilişim teknolojilerini başkalarına zarar vermek için kullanmamalısınız.</a:t>
            </a:r>
          </a:p>
          <a:p>
            <a:pPr fontAlgn="base"/>
            <a:r>
              <a:rPr lang="tr-TR" dirty="0"/>
              <a:t>Başkalarının bilişim teknolojisi aracılığı ile oluşturduğu çalışmaları karıştırmamalısınız.</a:t>
            </a:r>
          </a:p>
          <a:p>
            <a:pPr fontAlgn="base"/>
            <a:r>
              <a:rPr lang="tr-TR" dirty="0"/>
              <a:t>Başkasına ait olan verileri incelememelisiniz.</a:t>
            </a:r>
          </a:p>
          <a:p>
            <a:pPr fontAlgn="base"/>
            <a:r>
              <a:rPr lang="tr-TR" dirty="0"/>
              <a:t>Bilişim teknolojilerini hırsızlık yapmak için kullanmamalısınız.</a:t>
            </a:r>
          </a:p>
        </p:txBody>
      </p:sp>
      <p:sp>
        <p:nvSpPr>
          <p:cNvPr id="3" name="Veri Yer Tutucusu 2">
            <a:extLst>
              <a:ext uri="{FF2B5EF4-FFF2-40B4-BE49-F238E27FC236}">
                <a16:creationId xmlns:a16="http://schemas.microsoft.com/office/drawing/2014/main" id="{20CE0275-3850-4F3D-82B9-1B9369162C94}"/>
              </a:ext>
            </a:extLst>
          </p:cNvPr>
          <p:cNvSpPr>
            <a:spLocks noGrp="1"/>
          </p:cNvSpPr>
          <p:nvPr>
            <p:ph type="dt" sz="half" idx="10"/>
          </p:nvPr>
        </p:nvSpPr>
        <p:spPr/>
        <p:txBody>
          <a:bodyPr/>
          <a:lstStyle/>
          <a:p>
            <a:pPr rtl="0"/>
            <a:fld id="{BB6B9D78-9432-43A4-BB5F-64104EBF32E0}" type="datetime1">
              <a:rPr lang="tr-TR" smtClean="0"/>
              <a:t>18.12.2017</a:t>
            </a:fld>
            <a:endParaRPr lang="tr-TR" dirty="0"/>
          </a:p>
        </p:txBody>
      </p:sp>
      <p:sp>
        <p:nvSpPr>
          <p:cNvPr id="5" name="Alt Bilgi Yer Tutucusu 4">
            <a:extLst>
              <a:ext uri="{FF2B5EF4-FFF2-40B4-BE49-F238E27FC236}">
                <a16:creationId xmlns:a16="http://schemas.microsoft.com/office/drawing/2014/main" id="{5F044C1D-03C3-4E3C-9209-5A16E9206019}"/>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C76B38D3-0DA6-4C35-A2C4-AD911DE82764}"/>
              </a:ext>
            </a:extLst>
          </p:cNvPr>
          <p:cNvSpPr>
            <a:spLocks noGrp="1"/>
          </p:cNvSpPr>
          <p:nvPr>
            <p:ph type="sldNum" sz="quarter" idx="12"/>
          </p:nvPr>
        </p:nvSpPr>
        <p:spPr/>
        <p:txBody>
          <a:bodyPr/>
          <a:lstStyle/>
          <a:p>
            <a:pPr rtl="0"/>
            <a:fld id="{022B156B-59AE-415F-B24B-8756D48BB977}" type="slidenum">
              <a:rPr lang="tr-TR" smtClean="0"/>
              <a:t>12</a:t>
            </a:fld>
            <a:endParaRPr lang="tr-TR"/>
          </a:p>
        </p:txBody>
      </p:sp>
    </p:spTree>
    <p:extLst>
      <p:ext uri="{BB962C8B-B14F-4D97-AF65-F5344CB8AC3E}">
        <p14:creationId xmlns:p14="http://schemas.microsoft.com/office/powerpoint/2010/main" val="68494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4. Doğruluk</a:t>
            </a:r>
          </a:p>
        </p:txBody>
      </p:sp>
      <p:sp>
        <p:nvSpPr>
          <p:cNvPr id="4" name="İçerik Yer Tutucusu 3"/>
          <p:cNvSpPr>
            <a:spLocks noGrp="1"/>
          </p:cNvSpPr>
          <p:nvPr>
            <p:ph sz="half" idx="1"/>
          </p:nvPr>
        </p:nvSpPr>
        <p:spPr>
          <a:xfrm>
            <a:off x="1065211" y="1825625"/>
            <a:ext cx="10058401" cy="4187952"/>
          </a:xfrm>
        </p:spPr>
        <p:txBody>
          <a:bodyPr rtlCol="0">
            <a:normAutofit/>
          </a:bodyPr>
          <a:lstStyle/>
          <a:p>
            <a:pPr fontAlgn="base"/>
            <a:r>
              <a:rPr lang="tr-TR" dirty="0"/>
              <a:t>Bilişim teknolojilerini yalancı şahitlik yapmak için kullanmamalısınız.</a:t>
            </a:r>
          </a:p>
          <a:p>
            <a:pPr fontAlgn="base"/>
            <a:r>
              <a:rPr lang="tr-TR" dirty="0"/>
              <a:t>Lisanssız ya da kırılmış/kopyalanmış yazılımları kullanmamalısınız.</a:t>
            </a:r>
          </a:p>
          <a:p>
            <a:pPr fontAlgn="base"/>
            <a:r>
              <a:rPr lang="tr-TR" dirty="0"/>
              <a:t>Başkalarının bilişim teknolojilerini izinsiz kullanmamalısınız.</a:t>
            </a:r>
          </a:p>
          <a:p>
            <a:pPr fontAlgn="base"/>
            <a:r>
              <a:rPr lang="tr-TR" dirty="0"/>
              <a:t>Başkalarının bilişim teknolojileri aracılığı ile elde ettiği çalışmalarını kendinize mal etmemelisiniz.</a:t>
            </a:r>
          </a:p>
          <a:p>
            <a:pPr fontAlgn="base"/>
            <a:r>
              <a:rPr lang="tr-TR" dirty="0"/>
              <a:t>Yazdığınız programların ya da tasarladığınız sistemlerin sonuçlarını göz önünde bulundurmalısınız.</a:t>
            </a:r>
          </a:p>
          <a:p>
            <a:pPr fontAlgn="base"/>
            <a:r>
              <a:rPr lang="tr-TR" dirty="0"/>
              <a:t>Bilişim teknolojilerini her zaman saygı kuralları çerçevesinde kullanmalı ve diğer insanlara saygı duymalısınız.</a:t>
            </a:r>
          </a:p>
        </p:txBody>
      </p:sp>
      <p:sp>
        <p:nvSpPr>
          <p:cNvPr id="3" name="Veri Yer Tutucusu 2">
            <a:extLst>
              <a:ext uri="{FF2B5EF4-FFF2-40B4-BE49-F238E27FC236}">
                <a16:creationId xmlns:a16="http://schemas.microsoft.com/office/drawing/2014/main" id="{9BB15C29-649A-4440-97C1-9A4DD1B4B8D8}"/>
              </a:ext>
            </a:extLst>
          </p:cNvPr>
          <p:cNvSpPr>
            <a:spLocks noGrp="1"/>
          </p:cNvSpPr>
          <p:nvPr>
            <p:ph type="dt" sz="half" idx="10"/>
          </p:nvPr>
        </p:nvSpPr>
        <p:spPr/>
        <p:txBody>
          <a:bodyPr/>
          <a:lstStyle/>
          <a:p>
            <a:pPr rtl="0"/>
            <a:fld id="{99A40497-2917-4795-B0FC-4708D6066F2C}" type="datetime1">
              <a:rPr lang="tr-TR" smtClean="0"/>
              <a:t>18.12.2017</a:t>
            </a:fld>
            <a:endParaRPr lang="tr-TR" dirty="0"/>
          </a:p>
        </p:txBody>
      </p:sp>
      <p:sp>
        <p:nvSpPr>
          <p:cNvPr id="5" name="Alt Bilgi Yer Tutucusu 4">
            <a:extLst>
              <a:ext uri="{FF2B5EF4-FFF2-40B4-BE49-F238E27FC236}">
                <a16:creationId xmlns:a16="http://schemas.microsoft.com/office/drawing/2014/main" id="{FD663320-7CBB-4A57-86D0-E835C5859A64}"/>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EB7F2247-E392-41AD-9B57-A6BE20D3EF8F}"/>
              </a:ext>
            </a:extLst>
          </p:cNvPr>
          <p:cNvSpPr>
            <a:spLocks noGrp="1"/>
          </p:cNvSpPr>
          <p:nvPr>
            <p:ph type="sldNum" sz="quarter" idx="12"/>
          </p:nvPr>
        </p:nvSpPr>
        <p:spPr/>
        <p:txBody>
          <a:bodyPr/>
          <a:lstStyle/>
          <a:p>
            <a:pPr rtl="0"/>
            <a:fld id="{022B156B-59AE-415F-B24B-8756D48BB977}" type="slidenum">
              <a:rPr lang="tr-TR" smtClean="0"/>
              <a:t>13</a:t>
            </a:fld>
            <a:endParaRPr lang="tr-TR"/>
          </a:p>
        </p:txBody>
      </p:sp>
    </p:spTree>
    <p:extLst>
      <p:ext uri="{BB962C8B-B14F-4D97-AF65-F5344CB8AC3E}">
        <p14:creationId xmlns:p14="http://schemas.microsoft.com/office/powerpoint/2010/main" val="273869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4. Doğruluk</a:t>
            </a:r>
          </a:p>
        </p:txBody>
      </p:sp>
      <p:sp>
        <p:nvSpPr>
          <p:cNvPr id="4" name="İçerik Yer Tutucusu 3"/>
          <p:cNvSpPr>
            <a:spLocks noGrp="1"/>
          </p:cNvSpPr>
          <p:nvPr>
            <p:ph sz="half" idx="1"/>
          </p:nvPr>
        </p:nvSpPr>
        <p:spPr>
          <a:xfrm>
            <a:off x="1065211" y="1825625"/>
            <a:ext cx="10058401" cy="4187952"/>
          </a:xfrm>
        </p:spPr>
        <p:txBody>
          <a:bodyPr rtlCol="0">
            <a:normAutofit/>
          </a:bodyPr>
          <a:lstStyle/>
          <a:p>
            <a:pPr marL="0" indent="0" fontAlgn="base">
              <a:buNone/>
            </a:pPr>
            <a:r>
              <a:rPr lang="tr-TR" dirty="0"/>
              <a:t>Günümüzde İnternet kullanıcıları, bilgiye kolay ulaşabilirken amaçları bu olmadığı zamanlarda da sıklıkla bilgi akışına maruz kalmaktadırlar. Bu bilgi akışı her zaman doğru ve iyi niyetli olmayabilir. Bu sebeple elde edilen bilgiler kullanılmadan önce bir dizi tedbir almak önemlidir.</a:t>
            </a:r>
          </a:p>
          <a:p>
            <a:pPr marL="0" indent="0" fontAlgn="base">
              <a:buNone/>
            </a:pPr>
            <a:r>
              <a:rPr lang="tr-TR" b="1" dirty="0"/>
              <a:t>Bu tedbirler:</a:t>
            </a:r>
          </a:p>
          <a:p>
            <a:pPr fontAlgn="base"/>
            <a:r>
              <a:rPr lang="tr-TR" dirty="0"/>
              <a:t>Kullanıcıya bilgi aktaran kanal (İnternet sitesi, sosyal medya hesabı), kaynak belirtmelidir. Kaynağı belirtilmemiş bilgiye şüpheyle yaklaşılmalıdır.</a:t>
            </a:r>
          </a:p>
          <a:p>
            <a:pPr fontAlgn="base"/>
            <a:r>
              <a:rPr lang="tr-TR" dirty="0"/>
              <a:t>Elde edilen bilgiler üç farklı kaynaktan teyit edilmelidir.</a:t>
            </a:r>
          </a:p>
          <a:p>
            <a:pPr fontAlgn="base"/>
            <a:r>
              <a:rPr lang="tr-TR" dirty="0"/>
              <a:t>Bilgiyi aktaran İnternet sitesinin adresi kontrol edilmelidir.</a:t>
            </a:r>
          </a:p>
        </p:txBody>
      </p:sp>
      <p:sp>
        <p:nvSpPr>
          <p:cNvPr id="3" name="Veri Yer Tutucusu 2">
            <a:extLst>
              <a:ext uri="{FF2B5EF4-FFF2-40B4-BE49-F238E27FC236}">
                <a16:creationId xmlns:a16="http://schemas.microsoft.com/office/drawing/2014/main" id="{9DC9D798-5FB9-4556-A5F1-A743BB443338}"/>
              </a:ext>
            </a:extLst>
          </p:cNvPr>
          <p:cNvSpPr>
            <a:spLocks noGrp="1"/>
          </p:cNvSpPr>
          <p:nvPr>
            <p:ph type="dt" sz="half" idx="10"/>
          </p:nvPr>
        </p:nvSpPr>
        <p:spPr/>
        <p:txBody>
          <a:bodyPr/>
          <a:lstStyle/>
          <a:p>
            <a:pPr rtl="0"/>
            <a:fld id="{FC1AEF21-5ADC-4594-AFB6-1A1F932C601A}" type="datetime1">
              <a:rPr lang="tr-TR" smtClean="0"/>
              <a:t>18.12.2017</a:t>
            </a:fld>
            <a:endParaRPr lang="tr-TR" dirty="0"/>
          </a:p>
        </p:txBody>
      </p:sp>
      <p:sp>
        <p:nvSpPr>
          <p:cNvPr id="5" name="Alt Bilgi Yer Tutucusu 4">
            <a:extLst>
              <a:ext uri="{FF2B5EF4-FFF2-40B4-BE49-F238E27FC236}">
                <a16:creationId xmlns:a16="http://schemas.microsoft.com/office/drawing/2014/main" id="{F1FCABC0-76DF-407B-86E5-035E2B8185EB}"/>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A81305E9-D6E4-4586-A555-31F252D05BA8}"/>
              </a:ext>
            </a:extLst>
          </p:cNvPr>
          <p:cNvSpPr>
            <a:spLocks noGrp="1"/>
          </p:cNvSpPr>
          <p:nvPr>
            <p:ph type="sldNum" sz="quarter" idx="12"/>
          </p:nvPr>
        </p:nvSpPr>
        <p:spPr/>
        <p:txBody>
          <a:bodyPr/>
          <a:lstStyle/>
          <a:p>
            <a:pPr rtl="0"/>
            <a:fld id="{022B156B-59AE-415F-B24B-8756D48BB977}" type="slidenum">
              <a:rPr lang="tr-TR" smtClean="0"/>
              <a:t>14</a:t>
            </a:fld>
            <a:endParaRPr lang="tr-TR"/>
          </a:p>
        </p:txBody>
      </p:sp>
    </p:spTree>
    <p:extLst>
      <p:ext uri="{BB962C8B-B14F-4D97-AF65-F5344CB8AC3E}">
        <p14:creationId xmlns:p14="http://schemas.microsoft.com/office/powerpoint/2010/main" val="24183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4. Doğruluk</a:t>
            </a:r>
          </a:p>
        </p:txBody>
      </p:sp>
      <p:sp>
        <p:nvSpPr>
          <p:cNvPr id="4" name="İçerik Yer Tutucusu 3"/>
          <p:cNvSpPr>
            <a:spLocks noGrp="1"/>
          </p:cNvSpPr>
          <p:nvPr>
            <p:ph sz="half" idx="1"/>
          </p:nvPr>
        </p:nvSpPr>
        <p:spPr>
          <a:xfrm>
            <a:off x="1065211" y="1825625"/>
            <a:ext cx="10058401" cy="4187952"/>
          </a:xfrm>
        </p:spPr>
        <p:txBody>
          <a:bodyPr rtlCol="0">
            <a:normAutofit lnSpcReduction="10000"/>
          </a:bodyPr>
          <a:lstStyle/>
          <a:p>
            <a:pPr marL="0" indent="0" fontAlgn="base">
              <a:buNone/>
            </a:pPr>
            <a:r>
              <a:rPr lang="tr-TR" dirty="0"/>
              <a:t>Alan adı uzantıları birçok İnternet sitesi için fikir verebilir. Örneğin;</a:t>
            </a:r>
          </a:p>
          <a:p>
            <a:pPr fontAlgn="base"/>
            <a:r>
              <a:rPr lang="tr-TR" b="1" dirty="0"/>
              <a:t> .com ya da .net: </a:t>
            </a:r>
            <a:r>
              <a:rPr lang="tr-TR" dirty="0"/>
              <a:t>İnternet siteleri ticari amaçlı sitelerdir.</a:t>
            </a:r>
          </a:p>
          <a:p>
            <a:pPr fontAlgn="base"/>
            <a:r>
              <a:rPr lang="tr-TR" dirty="0"/>
              <a:t> </a:t>
            </a:r>
            <a:r>
              <a:rPr lang="tr-TR" b="1" dirty="0"/>
              <a:t>.gov: </a:t>
            </a:r>
            <a:r>
              <a:rPr lang="tr-TR" dirty="0"/>
              <a:t>Devlet kurumlarının resmî sitelerinin uzantısıdır.</a:t>
            </a:r>
          </a:p>
          <a:p>
            <a:pPr fontAlgn="base"/>
            <a:r>
              <a:rPr lang="tr-TR" dirty="0"/>
              <a:t> </a:t>
            </a:r>
            <a:r>
              <a:rPr lang="tr-TR" b="1" dirty="0"/>
              <a:t>.org: </a:t>
            </a:r>
            <a:r>
              <a:rPr lang="tr-TR" dirty="0"/>
              <a:t>Ticari amacı olmayan vakıf, dernek ve organizasyonların kullandığı uzantıdır.</a:t>
            </a:r>
          </a:p>
          <a:p>
            <a:pPr fontAlgn="base"/>
            <a:r>
              <a:rPr lang="tr-TR" dirty="0"/>
              <a:t> </a:t>
            </a:r>
            <a:r>
              <a:rPr lang="tr-TR" b="1" dirty="0"/>
              <a:t>.edu: </a:t>
            </a:r>
            <a:r>
              <a:rPr lang="tr-TR" dirty="0"/>
              <a:t>Üniversite ve akademik kuruluşların siteleri için kullanılır.</a:t>
            </a:r>
          </a:p>
          <a:p>
            <a:pPr fontAlgn="base"/>
            <a:r>
              <a:rPr lang="tr-TR" dirty="0"/>
              <a:t> .</a:t>
            </a:r>
            <a:r>
              <a:rPr lang="tr-TR" b="1" dirty="0"/>
              <a:t>k12: </a:t>
            </a:r>
            <a:r>
              <a:rPr lang="tr-TR" dirty="0"/>
              <a:t>Okul öncesi, ilkokul, ortaokul ve lise gibi eğitim kurumlarına ait uzantıdır.</a:t>
            </a:r>
          </a:p>
          <a:p>
            <a:pPr marL="0" indent="0" fontAlgn="base">
              <a:buNone/>
            </a:pPr>
            <a:r>
              <a:rPr lang="tr-TR" dirty="0"/>
              <a:t>Örnek; Millî Eğitim Bakanlığının İnternet site adresi meb.gov.tr, Türkiye Erozyonla Mücadele ve Ağaçlandırma Vakfının adresi de </a:t>
            </a:r>
            <a:r>
              <a:rPr lang="tr-TR" dirty="0" err="1"/>
              <a:t>tema.org.tr’dir</a:t>
            </a:r>
            <a:r>
              <a:rPr lang="tr-TR" dirty="0"/>
              <a:t>.</a:t>
            </a:r>
          </a:p>
        </p:txBody>
      </p:sp>
      <p:sp>
        <p:nvSpPr>
          <p:cNvPr id="3" name="Veri Yer Tutucusu 2">
            <a:extLst>
              <a:ext uri="{FF2B5EF4-FFF2-40B4-BE49-F238E27FC236}">
                <a16:creationId xmlns:a16="http://schemas.microsoft.com/office/drawing/2014/main" id="{00C2125F-1DAA-4A47-9065-E3F060BF3919}"/>
              </a:ext>
            </a:extLst>
          </p:cNvPr>
          <p:cNvSpPr>
            <a:spLocks noGrp="1"/>
          </p:cNvSpPr>
          <p:nvPr>
            <p:ph type="dt" sz="half" idx="10"/>
          </p:nvPr>
        </p:nvSpPr>
        <p:spPr/>
        <p:txBody>
          <a:bodyPr/>
          <a:lstStyle/>
          <a:p>
            <a:pPr rtl="0"/>
            <a:fld id="{A3E31193-B562-4914-A10B-14095AFA9AB3}" type="datetime1">
              <a:rPr lang="tr-TR" smtClean="0"/>
              <a:t>18.12.2017</a:t>
            </a:fld>
            <a:endParaRPr lang="tr-TR" dirty="0"/>
          </a:p>
        </p:txBody>
      </p:sp>
      <p:sp>
        <p:nvSpPr>
          <p:cNvPr id="5" name="Alt Bilgi Yer Tutucusu 4">
            <a:extLst>
              <a:ext uri="{FF2B5EF4-FFF2-40B4-BE49-F238E27FC236}">
                <a16:creationId xmlns:a16="http://schemas.microsoft.com/office/drawing/2014/main" id="{AE3F90A1-BCAF-40FD-9DD8-7D7744878115}"/>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FF8DC86A-AC5A-4025-A6F0-384308F0EBC2}"/>
              </a:ext>
            </a:extLst>
          </p:cNvPr>
          <p:cNvSpPr>
            <a:spLocks noGrp="1"/>
          </p:cNvSpPr>
          <p:nvPr>
            <p:ph type="sldNum" sz="quarter" idx="12"/>
          </p:nvPr>
        </p:nvSpPr>
        <p:spPr/>
        <p:txBody>
          <a:bodyPr/>
          <a:lstStyle/>
          <a:p>
            <a:pPr rtl="0"/>
            <a:fld id="{022B156B-59AE-415F-B24B-8756D48BB977}" type="slidenum">
              <a:rPr lang="tr-TR" smtClean="0"/>
              <a:t>15</a:t>
            </a:fld>
            <a:endParaRPr lang="tr-TR"/>
          </a:p>
        </p:txBody>
      </p:sp>
    </p:spTree>
    <p:extLst>
      <p:ext uri="{BB962C8B-B14F-4D97-AF65-F5344CB8AC3E}">
        <p14:creationId xmlns:p14="http://schemas.microsoft.com/office/powerpoint/2010/main" val="416117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5. İnternet Etiği</a:t>
            </a:r>
          </a:p>
        </p:txBody>
      </p:sp>
      <p:sp>
        <p:nvSpPr>
          <p:cNvPr id="4" name="İçerik Yer Tutucusu 3"/>
          <p:cNvSpPr>
            <a:spLocks noGrp="1"/>
          </p:cNvSpPr>
          <p:nvPr>
            <p:ph sz="half" idx="1"/>
          </p:nvPr>
        </p:nvSpPr>
        <p:spPr>
          <a:xfrm>
            <a:off x="1065211" y="1825625"/>
            <a:ext cx="10058401" cy="4187952"/>
          </a:xfrm>
        </p:spPr>
        <p:txBody>
          <a:bodyPr rtlCol="0">
            <a:normAutofit fontScale="85000" lnSpcReduction="20000"/>
          </a:bodyPr>
          <a:lstStyle/>
          <a:p>
            <a:pPr marL="0" indent="0" fontAlgn="base">
              <a:buNone/>
            </a:pPr>
            <a:r>
              <a:rPr lang="tr-TR" dirty="0"/>
              <a:t>İnternet kullanımı ile ilgili olarak dikkat edilmesi gereken etik ilkeler; kişilik hakları, özel yaşamın gizliliği ve veri güvenliği gibi başlıklar altında incelenebilir.</a:t>
            </a:r>
          </a:p>
          <a:p>
            <a:pPr marL="0" indent="0" fontAlgn="base">
              <a:buNone/>
            </a:pPr>
            <a:r>
              <a:rPr lang="tr-TR" b="1" dirty="0"/>
              <a:t>İnternet ortamında uyulması gereken etik kurallar aşağıda verilmiştir:</a:t>
            </a:r>
          </a:p>
          <a:p>
            <a:pPr fontAlgn="base"/>
            <a:r>
              <a:rPr lang="tr-TR" dirty="0"/>
              <a:t>Bize yapılmasından hoşlanmadığımız davranışları başkalarına yapmaktan kaçınmalıyız.</a:t>
            </a:r>
          </a:p>
          <a:p>
            <a:pPr fontAlgn="base"/>
            <a:r>
              <a:rPr lang="tr-TR" dirty="0"/>
              <a:t>Bir durum karşısında İnternet’te nasıl davranmamız gerektiği konusunda kararsız kaldığımız zaman gerçek hayatta böyle bir durum karşısında nasıl davranıyorsak öyle davranmalıyız.</a:t>
            </a:r>
          </a:p>
          <a:p>
            <a:pPr fontAlgn="base"/>
            <a:r>
              <a:rPr lang="tr-TR" dirty="0"/>
              <a:t>İnternet’te karşılaştığımız ancak yüzünü görmediğimiz, sesini duymadığımız kişilere saygı kuralları çerçevesinde davranmalıyız.</a:t>
            </a:r>
          </a:p>
          <a:p>
            <a:pPr fontAlgn="base"/>
            <a:r>
              <a:rPr lang="tr-TR" dirty="0"/>
              <a:t>İnternet sadece belirli bir ırkın, topluluğun ya da ülkenin tekelinde değildir. Tüm dünyadan pek çok farklı kültür ve inanca sahip insan İnternet ortamında varlık göstermektedir. İnternet’i kullanırken her kültüre ve inanca saygılı olmak, yanlış anlaşılabilecek davranışlardan kaçınmak gerektiği unutulmamalıdır.</a:t>
            </a:r>
          </a:p>
        </p:txBody>
      </p:sp>
      <p:sp>
        <p:nvSpPr>
          <p:cNvPr id="3" name="Veri Yer Tutucusu 2">
            <a:extLst>
              <a:ext uri="{FF2B5EF4-FFF2-40B4-BE49-F238E27FC236}">
                <a16:creationId xmlns:a16="http://schemas.microsoft.com/office/drawing/2014/main" id="{14C71300-48A7-4188-9418-F3AF2465DC10}"/>
              </a:ext>
            </a:extLst>
          </p:cNvPr>
          <p:cNvSpPr>
            <a:spLocks noGrp="1"/>
          </p:cNvSpPr>
          <p:nvPr>
            <p:ph type="dt" sz="half" idx="10"/>
          </p:nvPr>
        </p:nvSpPr>
        <p:spPr/>
        <p:txBody>
          <a:bodyPr/>
          <a:lstStyle/>
          <a:p>
            <a:pPr rtl="0"/>
            <a:fld id="{F0AC85BA-0CBA-4E83-85CC-95837CAA43FB}" type="datetime1">
              <a:rPr lang="tr-TR" smtClean="0"/>
              <a:t>18.12.2017</a:t>
            </a:fld>
            <a:endParaRPr lang="tr-TR" dirty="0"/>
          </a:p>
        </p:txBody>
      </p:sp>
      <p:sp>
        <p:nvSpPr>
          <p:cNvPr id="5" name="Alt Bilgi Yer Tutucusu 4">
            <a:extLst>
              <a:ext uri="{FF2B5EF4-FFF2-40B4-BE49-F238E27FC236}">
                <a16:creationId xmlns:a16="http://schemas.microsoft.com/office/drawing/2014/main" id="{B4CE8A66-D50D-4D1D-9F73-F02DDAEAC8C4}"/>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31B328F4-7E60-45FC-808B-29CC53160154}"/>
              </a:ext>
            </a:extLst>
          </p:cNvPr>
          <p:cNvSpPr>
            <a:spLocks noGrp="1"/>
          </p:cNvSpPr>
          <p:nvPr>
            <p:ph type="sldNum" sz="quarter" idx="12"/>
          </p:nvPr>
        </p:nvSpPr>
        <p:spPr/>
        <p:txBody>
          <a:bodyPr/>
          <a:lstStyle/>
          <a:p>
            <a:pPr rtl="0"/>
            <a:fld id="{022B156B-59AE-415F-B24B-8756D48BB977}" type="slidenum">
              <a:rPr lang="tr-TR" smtClean="0"/>
              <a:t>16</a:t>
            </a:fld>
            <a:endParaRPr lang="tr-TR"/>
          </a:p>
        </p:txBody>
      </p:sp>
    </p:spTree>
    <p:extLst>
      <p:ext uri="{BB962C8B-B14F-4D97-AF65-F5344CB8AC3E}">
        <p14:creationId xmlns:p14="http://schemas.microsoft.com/office/powerpoint/2010/main" val="163910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5. İnternet Etiği</a:t>
            </a:r>
          </a:p>
        </p:txBody>
      </p:sp>
      <p:sp>
        <p:nvSpPr>
          <p:cNvPr id="4" name="İçerik Yer Tutucusu 3"/>
          <p:cNvSpPr>
            <a:spLocks noGrp="1"/>
          </p:cNvSpPr>
          <p:nvPr>
            <p:ph sz="half" idx="1"/>
          </p:nvPr>
        </p:nvSpPr>
        <p:spPr>
          <a:xfrm>
            <a:off x="1065211" y="1825625"/>
            <a:ext cx="10058401" cy="4187952"/>
          </a:xfrm>
        </p:spPr>
        <p:txBody>
          <a:bodyPr rtlCol="0">
            <a:normAutofit fontScale="70000" lnSpcReduction="20000"/>
          </a:bodyPr>
          <a:lstStyle/>
          <a:p>
            <a:pPr fontAlgn="base"/>
            <a:r>
              <a:rPr lang="tr-TR" dirty="0"/>
              <a:t>İnternet’i yeni kullanmaya başlayan kişilerin yapacağı yanlış davranışlara karşı onlara anlayış gösterip yardımcı olmaya çalışmak ve yol göstermek gerektiği de unutulmamalıdır.</a:t>
            </a:r>
          </a:p>
          <a:p>
            <a:pPr fontAlgn="base"/>
            <a:r>
              <a:rPr lang="tr-TR" dirty="0"/>
              <a:t>Özellikle sosyal medya, sohbet ve forum alanlarındaki kişiler ile ağız dalaşı yapmaktan kaçınmalı, başka insanları rahatsız etmeden yazışmaya özen göstermeliyiz. Ayrıca, sürekli olarak büyük harfler ile yazışmanın İnternet ortamında bağırmak anlamına geldiği unutulmamalıdır.</a:t>
            </a:r>
          </a:p>
          <a:p>
            <a:pPr fontAlgn="base"/>
            <a:r>
              <a:rPr lang="tr-TR" dirty="0"/>
              <a:t>İnsanların özel hayatına karşı saygı göstererek kişilerin sırlarının İnternet ortamında paylaşılmamasına dikkat edilmesi gerektiği unutulmamalıdır.</a:t>
            </a:r>
          </a:p>
          <a:p>
            <a:pPr fontAlgn="base"/>
            <a:r>
              <a:rPr lang="tr-TR" dirty="0"/>
              <a:t>İnternet’te kaba ve küfürlü bir dil kullanımından kaçınarak gerçek hayatta karşımızdaki insanlara söyleyemeyeceğimiz ya da yazamayacağımız bir dil kullanmamalıyız.</a:t>
            </a:r>
          </a:p>
          <a:p>
            <a:pPr fontAlgn="base"/>
            <a:r>
              <a:rPr lang="tr-TR" dirty="0"/>
              <a:t>İnternet’i başkalarına zarar vermek ya da yasa dışı amaçlar için kullanmamalı ve başkalarının da bu amaçla kullanmasına izin vermemeliyiz.</a:t>
            </a:r>
          </a:p>
          <a:p>
            <a:pPr fontAlgn="base"/>
            <a:r>
              <a:rPr lang="tr-TR" dirty="0"/>
              <a:t>İnternet ortamında insanların kişilik haklarına özen göstererek onların paylaştığı bilginin izinsiz kullanımından kaçınmamız gerektiği de unutulmamalıdır.</a:t>
            </a:r>
          </a:p>
        </p:txBody>
      </p:sp>
      <p:sp>
        <p:nvSpPr>
          <p:cNvPr id="3" name="Veri Yer Tutucusu 2">
            <a:extLst>
              <a:ext uri="{FF2B5EF4-FFF2-40B4-BE49-F238E27FC236}">
                <a16:creationId xmlns:a16="http://schemas.microsoft.com/office/drawing/2014/main" id="{D1281677-C3D0-4B96-B2BB-F028C3E29177}"/>
              </a:ext>
            </a:extLst>
          </p:cNvPr>
          <p:cNvSpPr>
            <a:spLocks noGrp="1"/>
          </p:cNvSpPr>
          <p:nvPr>
            <p:ph type="dt" sz="half" idx="10"/>
          </p:nvPr>
        </p:nvSpPr>
        <p:spPr/>
        <p:txBody>
          <a:bodyPr/>
          <a:lstStyle/>
          <a:p>
            <a:pPr rtl="0"/>
            <a:fld id="{ABA0488E-EB94-4A4B-8705-0BA002A02688}" type="datetime1">
              <a:rPr lang="tr-TR" smtClean="0"/>
              <a:t>18.12.2017</a:t>
            </a:fld>
            <a:endParaRPr lang="tr-TR" dirty="0"/>
          </a:p>
        </p:txBody>
      </p:sp>
      <p:sp>
        <p:nvSpPr>
          <p:cNvPr id="5" name="Alt Bilgi Yer Tutucusu 4">
            <a:extLst>
              <a:ext uri="{FF2B5EF4-FFF2-40B4-BE49-F238E27FC236}">
                <a16:creationId xmlns:a16="http://schemas.microsoft.com/office/drawing/2014/main" id="{054C63C0-0FB3-4A6A-823F-EE3ECCC7B479}"/>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2F345308-8DCE-47F8-9960-8772F0749C82}"/>
              </a:ext>
            </a:extLst>
          </p:cNvPr>
          <p:cNvSpPr>
            <a:spLocks noGrp="1"/>
          </p:cNvSpPr>
          <p:nvPr>
            <p:ph type="sldNum" sz="quarter" idx="12"/>
          </p:nvPr>
        </p:nvSpPr>
        <p:spPr/>
        <p:txBody>
          <a:bodyPr/>
          <a:lstStyle/>
          <a:p>
            <a:pPr rtl="0"/>
            <a:fld id="{022B156B-59AE-415F-B24B-8756D48BB977}" type="slidenum">
              <a:rPr lang="tr-TR" smtClean="0"/>
              <a:t>17</a:t>
            </a:fld>
            <a:endParaRPr lang="tr-TR"/>
          </a:p>
        </p:txBody>
      </p:sp>
    </p:spTree>
    <p:extLst>
      <p:ext uri="{BB962C8B-B14F-4D97-AF65-F5344CB8AC3E}">
        <p14:creationId xmlns:p14="http://schemas.microsoft.com/office/powerpoint/2010/main" val="372327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5. İnternet Etiği</a:t>
            </a:r>
          </a:p>
        </p:txBody>
      </p:sp>
      <p:sp>
        <p:nvSpPr>
          <p:cNvPr id="4" name="İçerik Yer Tutucusu 3"/>
          <p:cNvSpPr>
            <a:spLocks noGrp="1"/>
          </p:cNvSpPr>
          <p:nvPr>
            <p:ph sz="half" idx="1"/>
          </p:nvPr>
        </p:nvSpPr>
        <p:spPr>
          <a:xfrm>
            <a:off x="1065211" y="1825625"/>
            <a:ext cx="10058401" cy="4187952"/>
          </a:xfrm>
        </p:spPr>
        <p:txBody>
          <a:bodyPr rtlCol="0">
            <a:normAutofit fontScale="85000" lnSpcReduction="10000"/>
          </a:bodyPr>
          <a:lstStyle/>
          <a:p>
            <a:pPr marL="0" indent="0" fontAlgn="base">
              <a:buNone/>
            </a:pPr>
            <a:r>
              <a:rPr lang="tr-TR" b="1" dirty="0"/>
              <a:t>Siber zorbalığa maruz kalmanız durumunda yapmanız gerekenleri şöyle sıralayabiliriz:</a:t>
            </a:r>
          </a:p>
          <a:p>
            <a:pPr fontAlgn="base"/>
            <a:r>
              <a:rPr lang="tr-TR" dirty="0"/>
              <a:t>Zorbalık yapan hesaplara cevap vermeyiniz, onlarla tartışmaya girmeyiniz. İlk yapmanız gereken, zorbalık yapan hesabı engellemektir.</a:t>
            </a:r>
          </a:p>
          <a:p>
            <a:pPr fontAlgn="base"/>
            <a:r>
              <a:rPr lang="tr-TR" dirty="0"/>
              <a:t>Bu hesapları, bulunduğunuz sosyal medya platformundaki “Bildir/Şikâyet Et” bağlantısını kullanarak şikâyet ediniz. Böylece bu kişilerin size yaptığı etik dışı davranışları başkalarına da yapmasını engellemiş olursunuz.</a:t>
            </a:r>
          </a:p>
          <a:p>
            <a:pPr fontAlgn="base"/>
            <a:r>
              <a:rPr lang="tr-TR" dirty="0"/>
              <a:t>Size yönelik etik dışı davranışlar artarak ve ağırlaşarak devam ederse bunların ekran görüntülerini ve mesajları kaydediniz. Bu kanıtlarla birlikte ailenizin ya da rehber öğretmeninizin gözetiminde hukuki yollara başvurunuz.</a:t>
            </a:r>
          </a:p>
          <a:p>
            <a:pPr fontAlgn="base"/>
            <a:r>
              <a:rPr lang="tr-TR" dirty="0"/>
              <a:t>Siber zorbalığa maruz kalan başka kişiler de olabilir. Böyle durumlarda bu kişilere ne yapmaları gerektiği konusunda yardımcı olabilir, kötü kullanım bildirimini siz de yapabilirsiniz. Zorba bir hesap için kötü kullanım bildirimi sayısı fazla olursa o hesabın site yönetimi tarafından incelenmesi ve kapatılması daha çabuk olacaktır.</a:t>
            </a:r>
          </a:p>
        </p:txBody>
      </p:sp>
      <p:sp>
        <p:nvSpPr>
          <p:cNvPr id="3" name="Veri Yer Tutucusu 2">
            <a:extLst>
              <a:ext uri="{FF2B5EF4-FFF2-40B4-BE49-F238E27FC236}">
                <a16:creationId xmlns:a16="http://schemas.microsoft.com/office/drawing/2014/main" id="{DB3B8AC4-E1D1-485F-9115-6D3A39477A6E}"/>
              </a:ext>
            </a:extLst>
          </p:cNvPr>
          <p:cNvSpPr>
            <a:spLocks noGrp="1"/>
          </p:cNvSpPr>
          <p:nvPr>
            <p:ph type="dt" sz="half" idx="10"/>
          </p:nvPr>
        </p:nvSpPr>
        <p:spPr/>
        <p:txBody>
          <a:bodyPr/>
          <a:lstStyle/>
          <a:p>
            <a:pPr rtl="0"/>
            <a:fld id="{D0398297-6A28-492B-A63D-7D8B279BBEA5}" type="datetime1">
              <a:rPr lang="tr-TR" smtClean="0"/>
              <a:t>18.12.2017</a:t>
            </a:fld>
            <a:endParaRPr lang="tr-TR" dirty="0"/>
          </a:p>
        </p:txBody>
      </p:sp>
      <p:sp>
        <p:nvSpPr>
          <p:cNvPr id="5" name="Alt Bilgi Yer Tutucusu 4">
            <a:extLst>
              <a:ext uri="{FF2B5EF4-FFF2-40B4-BE49-F238E27FC236}">
                <a16:creationId xmlns:a16="http://schemas.microsoft.com/office/drawing/2014/main" id="{4E606FA1-0F47-458A-BE0C-B071E9AAFCA0}"/>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A72062E4-137C-44A9-9DCA-FA89DA5CC1BF}"/>
              </a:ext>
            </a:extLst>
          </p:cNvPr>
          <p:cNvSpPr>
            <a:spLocks noGrp="1"/>
          </p:cNvSpPr>
          <p:nvPr>
            <p:ph type="sldNum" sz="quarter" idx="12"/>
          </p:nvPr>
        </p:nvSpPr>
        <p:spPr/>
        <p:txBody>
          <a:bodyPr/>
          <a:lstStyle/>
          <a:p>
            <a:pPr rtl="0"/>
            <a:fld id="{022B156B-59AE-415F-B24B-8756D48BB977}" type="slidenum">
              <a:rPr lang="tr-TR" smtClean="0"/>
              <a:t>18</a:t>
            </a:fld>
            <a:endParaRPr lang="tr-TR"/>
          </a:p>
        </p:txBody>
      </p:sp>
    </p:spTree>
    <p:extLst>
      <p:ext uri="{BB962C8B-B14F-4D97-AF65-F5344CB8AC3E}">
        <p14:creationId xmlns:p14="http://schemas.microsoft.com/office/powerpoint/2010/main" val="21786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Bilişim Teknolojileri ve İnternet Kullanımında Dikkat Edilmesi Gereken Etik İlkeler</a:t>
            </a:r>
            <a:endParaRPr dirty="0"/>
          </a:p>
        </p:txBody>
      </p:sp>
      <p:sp>
        <p:nvSpPr>
          <p:cNvPr id="14" name="İçerik Yer Tutucusu 13"/>
          <p:cNvSpPr>
            <a:spLocks noGrp="1"/>
          </p:cNvSpPr>
          <p:nvPr>
            <p:ph idx="1"/>
          </p:nvPr>
        </p:nvSpPr>
        <p:spPr/>
        <p:txBody>
          <a:bodyPr rtlCol="0">
            <a:normAutofit/>
          </a:bodyPr>
          <a:lstStyle/>
          <a:p>
            <a:r>
              <a:rPr lang="tr-TR" dirty="0"/>
              <a:t>Bilişim teknolojilerinin ve İnternet’in kullanımı sırasında uyulması gereken kuralları tanımlayan ilkelere bilişim etiği denir.</a:t>
            </a:r>
          </a:p>
          <a:p>
            <a:r>
              <a:rPr lang="tr-TR" dirty="0"/>
              <a:t>Bu ilkelerin temel amacı, bilişim teknolojileri ve İnternet’i kullanan bireylerin yanlış bir davranış sergilemesine engel olarak onları güvence altına almaktır.</a:t>
            </a:r>
          </a:p>
          <a:p>
            <a:r>
              <a:rPr lang="tr-TR" dirty="0"/>
              <a:t>Buna göre bilişim etiği, bilişim teknolojilerinin kullanımı esnasında toplum tarafından kabul gören uyulması gereken kurallar bütünüdür.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r>
              <a:rPr lang="tr-TR" dirty="0"/>
              <a:t>Bilişim Teknolojileri ve İnternet Kullanımında Dikkat Edilmesi Gereken Etik İlkeler</a:t>
            </a:r>
            <a:endParaRPr lang="tr" dirty="0"/>
          </a:p>
        </p:txBody>
      </p:sp>
      <p:sp>
        <p:nvSpPr>
          <p:cNvPr id="3" name="İçerik Yer Tutucusu 2"/>
          <p:cNvSpPr>
            <a:spLocks noGrp="1"/>
          </p:cNvSpPr>
          <p:nvPr>
            <p:ph sz="half" idx="1"/>
          </p:nvPr>
        </p:nvSpPr>
        <p:spPr>
          <a:xfrm>
            <a:off x="1065211" y="1825625"/>
            <a:ext cx="10058401" cy="4187952"/>
          </a:xfrm>
        </p:spPr>
        <p:txBody>
          <a:bodyPr rtlCol="0">
            <a:normAutofit/>
          </a:bodyPr>
          <a:lstStyle/>
          <a:p>
            <a:pPr marL="0" indent="0">
              <a:buNone/>
            </a:pPr>
            <a:r>
              <a:rPr lang="tr-TR" dirty="0"/>
              <a:t>Bilişim teknolojilerinin kullanımında yaşanan etik sorunların dört temel başlıkta ele alındığı görülmektedir.</a:t>
            </a:r>
          </a:p>
          <a:p>
            <a:pPr marL="457200" indent="-457200" rtl="0">
              <a:buFont typeface="+mj-lt"/>
              <a:buAutoNum type="arabicPeriod"/>
            </a:pPr>
            <a:r>
              <a:rPr lang="tr-TR" dirty="0"/>
              <a:t>Fikri Mülkiyet</a:t>
            </a:r>
            <a:endParaRPr lang="tr" dirty="0"/>
          </a:p>
          <a:p>
            <a:pPr marL="457200" indent="-457200" rtl="0">
              <a:buFont typeface="+mj-lt"/>
              <a:buAutoNum type="arabicPeriod"/>
            </a:pPr>
            <a:r>
              <a:rPr lang="tr-TR" dirty="0"/>
              <a:t>Erişim</a:t>
            </a:r>
          </a:p>
          <a:p>
            <a:pPr marL="457200" indent="-457200" rtl="0">
              <a:buFont typeface="+mj-lt"/>
              <a:buAutoNum type="arabicPeriod"/>
            </a:pPr>
            <a:r>
              <a:rPr lang="tr-TR" dirty="0"/>
              <a:t>Gizlilik</a:t>
            </a:r>
            <a:endParaRPr lang="tr" dirty="0"/>
          </a:p>
          <a:p>
            <a:pPr marL="457200" indent="-457200" rtl="0">
              <a:buFont typeface="+mj-lt"/>
              <a:buAutoNum type="arabicPeriod"/>
            </a:pPr>
            <a:r>
              <a:rPr lang="tr-TR" dirty="0"/>
              <a:t>Doğruluk</a:t>
            </a:r>
            <a:endParaRPr lang="tr" dirty="0"/>
          </a:p>
        </p:txBody>
      </p:sp>
      <p:sp>
        <p:nvSpPr>
          <p:cNvPr id="7" name="Veri Yer Tutucusu 6">
            <a:extLst>
              <a:ext uri="{FF2B5EF4-FFF2-40B4-BE49-F238E27FC236}">
                <a16:creationId xmlns:a16="http://schemas.microsoft.com/office/drawing/2014/main" id="{6E5334EC-C67F-497B-9978-D63A52D401D1}"/>
              </a:ext>
            </a:extLst>
          </p:cNvPr>
          <p:cNvSpPr>
            <a:spLocks noGrp="1"/>
          </p:cNvSpPr>
          <p:nvPr>
            <p:ph type="dt" sz="half" idx="10"/>
          </p:nvPr>
        </p:nvSpPr>
        <p:spPr/>
        <p:txBody>
          <a:bodyPr/>
          <a:lstStyle/>
          <a:p>
            <a:pPr rtl="0"/>
            <a:fld id="{EE91ECB7-50F6-4F88-B364-EC52D7FBBD44}" type="datetime1">
              <a:rPr lang="tr-TR" smtClean="0"/>
              <a:t>18.12.2017</a:t>
            </a:fld>
            <a:endParaRPr lang="tr-TR" dirty="0"/>
          </a:p>
        </p:txBody>
      </p:sp>
      <p:sp>
        <p:nvSpPr>
          <p:cNvPr id="8" name="Alt Bilgi Yer Tutucusu 7">
            <a:extLst>
              <a:ext uri="{FF2B5EF4-FFF2-40B4-BE49-F238E27FC236}">
                <a16:creationId xmlns:a16="http://schemas.microsoft.com/office/drawing/2014/main" id="{7824EEE4-6221-4AF6-9101-E67A5DB5D19D}"/>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9" name="Slayt Numarası Yer Tutucusu 8">
            <a:extLst>
              <a:ext uri="{FF2B5EF4-FFF2-40B4-BE49-F238E27FC236}">
                <a16:creationId xmlns:a16="http://schemas.microsoft.com/office/drawing/2014/main" id="{87DAB57E-9923-48AE-AAB7-590A4F7D0157}"/>
              </a:ext>
            </a:extLst>
          </p:cNvPr>
          <p:cNvSpPr>
            <a:spLocks noGrp="1"/>
          </p:cNvSpPr>
          <p:nvPr>
            <p:ph type="sldNum" sz="quarter" idx="12"/>
          </p:nvPr>
        </p:nvSpPr>
        <p:spPr/>
        <p:txBody>
          <a:bodyPr/>
          <a:lstStyle/>
          <a:p>
            <a:pPr rtl="0"/>
            <a:fld id="{022B156B-59AE-415F-B24B-8756D48BB977}" type="slidenum">
              <a:rPr lang="tr-TR" smtClean="0"/>
              <a:t>3</a:t>
            </a:fld>
            <a:endParaRPr lang="tr-T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1. Fikrî Mülkiyet</a:t>
            </a:r>
            <a:endParaRPr lang="tr" dirty="0"/>
          </a:p>
        </p:txBody>
      </p:sp>
      <p:sp>
        <p:nvSpPr>
          <p:cNvPr id="4" name="İçerik Yer Tutucusu 3"/>
          <p:cNvSpPr>
            <a:spLocks noGrp="1"/>
          </p:cNvSpPr>
          <p:nvPr>
            <p:ph sz="half" idx="1"/>
          </p:nvPr>
        </p:nvSpPr>
        <p:spPr>
          <a:xfrm>
            <a:off x="1065211" y="1825625"/>
            <a:ext cx="10058401" cy="4187952"/>
          </a:xfrm>
        </p:spPr>
        <p:txBody>
          <a:bodyPr rtlCol="0">
            <a:normAutofit/>
          </a:bodyPr>
          <a:lstStyle/>
          <a:p>
            <a:r>
              <a:rPr lang="tr-TR" dirty="0"/>
              <a:t>Fikrî mülkiyet; kişinin kendi zihni tarafından ürettiği her türlü̈ ürün olarak tanımlanmaktadır.</a:t>
            </a:r>
          </a:p>
          <a:p>
            <a:r>
              <a:rPr lang="tr-TR" dirty="0"/>
              <a:t>Türk Dil Kurumu ise Bilim ve Sanat Terimleri Sözlüğünde fikrî mülkiyet kavramını “düşünü çalışması sonunda ortaya konulan yazın ve bilim ürünleri üzerindeki iyelik” olarak tanımlamıştır.</a:t>
            </a:r>
          </a:p>
          <a:p>
            <a:r>
              <a:rPr lang="tr-TR" dirty="0"/>
              <a:t>Fikrî mülkiyet denince karşımıza hukuki ve etik boyutlar çıkmaktadır. Kimi sorunlar yasal olup etik olmazken kimi de etik olup yasal olmayabilmekte ya da iki boyut birden temelsiz kalabilmektedir. Bu nedenle fikrî mülkiyete ilişkin yasalar, günümüz koşullarına uygun olarak güncellenmeye muhtaç olmaktadır. Telif hakkı, patent, şifreleme gibi kavramlar da bu gereksinim sonucunda ortaya çıkmıştır.</a:t>
            </a:r>
          </a:p>
        </p:txBody>
      </p:sp>
      <p:sp>
        <p:nvSpPr>
          <p:cNvPr id="5" name="Veri Yer Tutucusu 4">
            <a:extLst>
              <a:ext uri="{FF2B5EF4-FFF2-40B4-BE49-F238E27FC236}">
                <a16:creationId xmlns:a16="http://schemas.microsoft.com/office/drawing/2014/main" id="{53FA3670-CC70-4699-9670-8042F43C21D4}"/>
              </a:ext>
            </a:extLst>
          </p:cNvPr>
          <p:cNvSpPr>
            <a:spLocks noGrp="1"/>
          </p:cNvSpPr>
          <p:nvPr>
            <p:ph type="dt" sz="half" idx="10"/>
          </p:nvPr>
        </p:nvSpPr>
        <p:spPr/>
        <p:txBody>
          <a:bodyPr/>
          <a:lstStyle/>
          <a:p>
            <a:pPr rtl="0"/>
            <a:fld id="{41304488-5D41-4FF7-BF5C-116D6E9432AC}" type="datetime1">
              <a:rPr lang="tr-TR" smtClean="0"/>
              <a:t>18.12.2017</a:t>
            </a:fld>
            <a:endParaRPr lang="tr-TR" dirty="0"/>
          </a:p>
        </p:txBody>
      </p:sp>
      <p:sp>
        <p:nvSpPr>
          <p:cNvPr id="6" name="Alt Bilgi Yer Tutucusu 5">
            <a:extLst>
              <a:ext uri="{FF2B5EF4-FFF2-40B4-BE49-F238E27FC236}">
                <a16:creationId xmlns:a16="http://schemas.microsoft.com/office/drawing/2014/main" id="{A264DFAB-6397-4EDA-80B3-D9A1515987B8}"/>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7" name="Slayt Numarası Yer Tutucusu 6">
            <a:extLst>
              <a:ext uri="{FF2B5EF4-FFF2-40B4-BE49-F238E27FC236}">
                <a16:creationId xmlns:a16="http://schemas.microsoft.com/office/drawing/2014/main" id="{6874DB50-7CFD-4F64-8AE4-F984F8F3DDE2}"/>
              </a:ext>
            </a:extLst>
          </p:cNvPr>
          <p:cNvSpPr>
            <a:spLocks noGrp="1"/>
          </p:cNvSpPr>
          <p:nvPr>
            <p:ph type="sldNum" sz="quarter" idx="12"/>
          </p:nvPr>
        </p:nvSpPr>
        <p:spPr/>
        <p:txBody>
          <a:bodyPr/>
          <a:lstStyle/>
          <a:p>
            <a:pPr rtl="0"/>
            <a:fld id="{022B156B-59AE-415F-B24B-8756D48BB977}" type="slidenum">
              <a:rPr lang="tr-TR" smtClean="0"/>
              <a:t>4</a:t>
            </a:fld>
            <a:endParaRPr lang="tr-T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1. Fikrî Mülkiyet</a:t>
            </a:r>
            <a:endParaRPr lang="tr" dirty="0"/>
          </a:p>
        </p:txBody>
      </p:sp>
      <p:sp>
        <p:nvSpPr>
          <p:cNvPr id="4" name="İçerik Yer Tutucusu 3"/>
          <p:cNvSpPr>
            <a:spLocks noGrp="1"/>
          </p:cNvSpPr>
          <p:nvPr>
            <p:ph sz="half" idx="1"/>
          </p:nvPr>
        </p:nvSpPr>
        <p:spPr>
          <a:xfrm>
            <a:off x="1065211" y="1825625"/>
            <a:ext cx="10058401" cy="4187952"/>
          </a:xfrm>
        </p:spPr>
        <p:txBody>
          <a:bodyPr rtlCol="0">
            <a:normAutofit/>
          </a:bodyPr>
          <a:lstStyle/>
          <a:p>
            <a:pPr marL="0" indent="0" fontAlgn="base">
              <a:buNone/>
            </a:pPr>
            <a:r>
              <a:rPr lang="tr-TR" dirty="0"/>
              <a:t>“Fikrî ve kültürel eserlerden bazıları Creative </a:t>
            </a:r>
            <a:r>
              <a:rPr lang="tr-TR" dirty="0" err="1"/>
              <a:t>Commons</a:t>
            </a:r>
            <a:r>
              <a:rPr lang="tr-TR" dirty="0"/>
              <a:t> (CC) organizasyonuna dâhildir. Creative </a:t>
            </a:r>
            <a:r>
              <a:rPr lang="tr-TR" dirty="0" err="1"/>
              <a:t>Commons</a:t>
            </a:r>
            <a:r>
              <a:rPr lang="tr-TR" dirty="0"/>
              <a:t>, telif hakları konusunda esneklik sağlamayı amaçlayan, eser sahibinin haklarını koruyarak, eserlerin paylaşımını kolaylaştırıcı modeller sunan, kâr amacı gütmeyen bir organizasyondur. Bu organizasyona dâhil olan eserler, kaynağı belirtmek ön şartıyla belirli kısıtlamalar göz önünde bulundurularak kullanılabilir.”</a:t>
            </a:r>
          </a:p>
          <a:p>
            <a:pPr marL="0" indent="0" fontAlgn="base">
              <a:buNone/>
            </a:pPr>
            <a:r>
              <a:rPr lang="tr-TR" b="1" i="1" dirty="0"/>
              <a:t>Koşullar:</a:t>
            </a:r>
            <a:endParaRPr lang="tr-TR" dirty="0"/>
          </a:p>
          <a:p>
            <a:pPr fontAlgn="base"/>
            <a:r>
              <a:rPr lang="tr-TR" b="1" dirty="0"/>
              <a:t> Atıf:</a:t>
            </a:r>
            <a:r>
              <a:rPr lang="tr-TR" dirty="0"/>
              <a:t> Eserin ilk sahibinin belirtilmesi koşulu. Bu koşulu barındıran lisansa sahip eserlerde, eseri yaratan ilk kişinin mutlaka belirtilmesi gerekiyor.</a:t>
            </a:r>
          </a:p>
        </p:txBody>
      </p:sp>
      <p:sp>
        <p:nvSpPr>
          <p:cNvPr id="3" name="Veri Yer Tutucusu 2">
            <a:extLst>
              <a:ext uri="{FF2B5EF4-FFF2-40B4-BE49-F238E27FC236}">
                <a16:creationId xmlns:a16="http://schemas.microsoft.com/office/drawing/2014/main" id="{0B6E63B2-1BDA-4AAE-BB4B-31C7AA8CD06A}"/>
              </a:ext>
            </a:extLst>
          </p:cNvPr>
          <p:cNvSpPr>
            <a:spLocks noGrp="1"/>
          </p:cNvSpPr>
          <p:nvPr>
            <p:ph type="dt" sz="half" idx="10"/>
          </p:nvPr>
        </p:nvSpPr>
        <p:spPr/>
        <p:txBody>
          <a:bodyPr/>
          <a:lstStyle/>
          <a:p>
            <a:pPr rtl="0"/>
            <a:fld id="{9B0DCCDC-3BBC-4199-AA72-CB1040DC5F3D}" type="datetime1">
              <a:rPr lang="tr-TR" smtClean="0"/>
              <a:t>18.12.2017</a:t>
            </a:fld>
            <a:endParaRPr lang="tr-TR" dirty="0"/>
          </a:p>
        </p:txBody>
      </p:sp>
      <p:sp>
        <p:nvSpPr>
          <p:cNvPr id="5" name="Alt Bilgi Yer Tutucusu 4">
            <a:extLst>
              <a:ext uri="{FF2B5EF4-FFF2-40B4-BE49-F238E27FC236}">
                <a16:creationId xmlns:a16="http://schemas.microsoft.com/office/drawing/2014/main" id="{8672DE11-CE83-4F02-BC90-F76EBDF93936}"/>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D1531639-62F1-4AC7-9E74-1EE952BF4595}"/>
              </a:ext>
            </a:extLst>
          </p:cNvPr>
          <p:cNvSpPr>
            <a:spLocks noGrp="1"/>
          </p:cNvSpPr>
          <p:nvPr>
            <p:ph type="sldNum" sz="quarter" idx="12"/>
          </p:nvPr>
        </p:nvSpPr>
        <p:spPr/>
        <p:txBody>
          <a:bodyPr/>
          <a:lstStyle/>
          <a:p>
            <a:pPr rtl="0"/>
            <a:fld id="{022B156B-59AE-415F-B24B-8756D48BB977}" type="slidenum">
              <a:rPr lang="tr-TR" smtClean="0"/>
              <a:t>5</a:t>
            </a:fld>
            <a:endParaRPr lang="tr-TR"/>
          </a:p>
        </p:txBody>
      </p:sp>
    </p:spTree>
    <p:extLst>
      <p:ext uri="{BB962C8B-B14F-4D97-AF65-F5344CB8AC3E}">
        <p14:creationId xmlns:p14="http://schemas.microsoft.com/office/powerpoint/2010/main" val="4543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1. Fikrî Mülkiyet</a:t>
            </a:r>
            <a:endParaRPr lang="tr" dirty="0"/>
          </a:p>
        </p:txBody>
      </p:sp>
      <p:sp>
        <p:nvSpPr>
          <p:cNvPr id="4" name="İçerik Yer Tutucusu 3"/>
          <p:cNvSpPr>
            <a:spLocks noGrp="1"/>
          </p:cNvSpPr>
          <p:nvPr>
            <p:ph sz="half" idx="1"/>
          </p:nvPr>
        </p:nvSpPr>
        <p:spPr>
          <a:xfrm>
            <a:off x="1065211" y="1825625"/>
            <a:ext cx="10058401" cy="4187952"/>
          </a:xfrm>
        </p:spPr>
        <p:txBody>
          <a:bodyPr rtlCol="0">
            <a:normAutofit fontScale="92500"/>
          </a:bodyPr>
          <a:lstStyle/>
          <a:p>
            <a:pPr marL="0" indent="0" fontAlgn="base">
              <a:buNone/>
            </a:pPr>
            <a:r>
              <a:rPr lang="tr-TR" b="1" i="1" dirty="0"/>
              <a:t>Koşullar:</a:t>
            </a:r>
            <a:endParaRPr lang="tr-TR" b="1" dirty="0"/>
          </a:p>
          <a:p>
            <a:pPr fontAlgn="base"/>
            <a:r>
              <a:rPr lang="tr-TR" b="1" dirty="0"/>
              <a:t>Aynı Lisansla Paylaş:</a:t>
            </a:r>
            <a:r>
              <a:rPr lang="tr-TR" dirty="0"/>
              <a:t> Lisans modelinin korunması koşulu. Bu koşula sahip eserlerin türetilmesi veya yeniden yayınlanması ancak onu barındıran yeni eserin de aynı lisansa sahip olması şartıyla gerçekleşebilir.</a:t>
            </a:r>
          </a:p>
          <a:p>
            <a:pPr fontAlgn="base"/>
            <a:r>
              <a:rPr lang="tr-TR" b="1" dirty="0"/>
              <a:t>Ticari Olmayan:</a:t>
            </a:r>
            <a:r>
              <a:rPr lang="tr-TR" dirty="0"/>
              <a:t> Eserin ticari amaçlı kullanılmaması koşulu. Bu koşulu şart koşan eserlerin türevlerinin veya orijinallerinin sadece ticari olmayan ürünlerde kullanılması mümkün (Ticari amaçlı kullanmak için eser sahibine başvurmak mümkün.).</a:t>
            </a:r>
          </a:p>
          <a:p>
            <a:pPr fontAlgn="base"/>
            <a:r>
              <a:rPr lang="tr-TR" b="1" dirty="0"/>
              <a:t>Türetilemez:</a:t>
            </a:r>
            <a:r>
              <a:rPr lang="tr-TR" dirty="0"/>
              <a:t> Eserin türevinin yaratılmaması koşulu. Bu koşulu içeren lisanslı eserlerin türevlerinin yapılmasına izin verilmemektedir eğer isteniyorsa sadece olduğu gibi kullanılması gerekir. CC lisanslı eserler bu kısıtlamaların yalnızca birine sahip olabileceği gibi birden fazlasına aynı anda sahip olabilir. Bu eserlerin kısıtlamaları, eserin bulunduğu sayfanın alt kısmında görülebilir.</a:t>
            </a:r>
          </a:p>
        </p:txBody>
      </p:sp>
      <p:sp>
        <p:nvSpPr>
          <p:cNvPr id="3" name="Veri Yer Tutucusu 2">
            <a:extLst>
              <a:ext uri="{FF2B5EF4-FFF2-40B4-BE49-F238E27FC236}">
                <a16:creationId xmlns:a16="http://schemas.microsoft.com/office/drawing/2014/main" id="{2C591EF3-7310-4311-BABE-65664ED5AF94}"/>
              </a:ext>
            </a:extLst>
          </p:cNvPr>
          <p:cNvSpPr>
            <a:spLocks noGrp="1"/>
          </p:cNvSpPr>
          <p:nvPr>
            <p:ph type="dt" sz="half" idx="10"/>
          </p:nvPr>
        </p:nvSpPr>
        <p:spPr/>
        <p:txBody>
          <a:bodyPr/>
          <a:lstStyle/>
          <a:p>
            <a:pPr rtl="0"/>
            <a:fld id="{E03AFCB2-1151-4336-A706-E6F1B01F7E19}" type="datetime1">
              <a:rPr lang="tr-TR" smtClean="0"/>
              <a:t>18.12.2017</a:t>
            </a:fld>
            <a:endParaRPr lang="tr-TR" dirty="0"/>
          </a:p>
        </p:txBody>
      </p:sp>
      <p:sp>
        <p:nvSpPr>
          <p:cNvPr id="5" name="Alt Bilgi Yer Tutucusu 4">
            <a:extLst>
              <a:ext uri="{FF2B5EF4-FFF2-40B4-BE49-F238E27FC236}">
                <a16:creationId xmlns:a16="http://schemas.microsoft.com/office/drawing/2014/main" id="{79754C90-2385-4215-8921-CA4A875FC580}"/>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87C701AE-55EE-48F5-B20A-0CF4519D69C1}"/>
              </a:ext>
            </a:extLst>
          </p:cNvPr>
          <p:cNvSpPr>
            <a:spLocks noGrp="1"/>
          </p:cNvSpPr>
          <p:nvPr>
            <p:ph type="sldNum" sz="quarter" idx="12"/>
          </p:nvPr>
        </p:nvSpPr>
        <p:spPr/>
        <p:txBody>
          <a:bodyPr/>
          <a:lstStyle/>
          <a:p>
            <a:pPr rtl="0"/>
            <a:fld id="{022B156B-59AE-415F-B24B-8756D48BB977}" type="slidenum">
              <a:rPr lang="tr-TR" smtClean="0"/>
              <a:t>6</a:t>
            </a:fld>
            <a:endParaRPr lang="tr-TR"/>
          </a:p>
        </p:txBody>
      </p:sp>
    </p:spTree>
    <p:extLst>
      <p:ext uri="{BB962C8B-B14F-4D97-AF65-F5344CB8AC3E}">
        <p14:creationId xmlns:p14="http://schemas.microsoft.com/office/powerpoint/2010/main" val="59295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2. Erişim</a:t>
            </a:r>
          </a:p>
        </p:txBody>
      </p:sp>
      <p:sp>
        <p:nvSpPr>
          <p:cNvPr id="4" name="İçerik Yer Tutucusu 3"/>
          <p:cNvSpPr>
            <a:spLocks noGrp="1"/>
          </p:cNvSpPr>
          <p:nvPr>
            <p:ph sz="half" idx="1"/>
          </p:nvPr>
        </p:nvSpPr>
        <p:spPr>
          <a:xfrm>
            <a:off x="1065211" y="1825625"/>
            <a:ext cx="10058401" cy="4187952"/>
          </a:xfrm>
        </p:spPr>
        <p:txBody>
          <a:bodyPr rtlCol="0">
            <a:normAutofit/>
          </a:bodyPr>
          <a:lstStyle/>
          <a:p>
            <a:pPr marL="0" indent="0" fontAlgn="base">
              <a:buNone/>
            </a:pPr>
            <a:r>
              <a:rPr lang="tr-TR" dirty="0"/>
              <a:t>Bu başlık bilgiye erişimi anlatmaktadır. Sıradan bir vatandaş için herhangi bir bilişim teknolojisi ürününden bilgiye erişim olarak düşünülebilir. Örneğin herhangi bir arama sitesini kullanarak, istediğimiz bilgiye hızlıca erişebiliriz. Ancak bilgi daha özel bir formatta sunulmuş olabilir. Örneğin bir veri tabanında saklanıyor olabilir.</a:t>
            </a:r>
          </a:p>
          <a:p>
            <a:pPr marL="0" indent="0" fontAlgn="base">
              <a:buNone/>
            </a:pPr>
            <a:r>
              <a:rPr lang="tr-TR" b="1" i="1" dirty="0"/>
              <a:t>Bu durumda karşımıza üç sorun çıkmaktadır:</a:t>
            </a:r>
          </a:p>
          <a:p>
            <a:pPr fontAlgn="base"/>
            <a:r>
              <a:rPr lang="tr-TR" dirty="0"/>
              <a:t>Bilgiye erişebilecek düzeyde bilişim bilgisi,</a:t>
            </a:r>
          </a:p>
          <a:p>
            <a:pPr fontAlgn="base"/>
            <a:r>
              <a:rPr lang="tr-TR" dirty="0"/>
              <a:t>Bilginin yararlılığını test edecek düzeyde bilgi okuryazarlığı,</a:t>
            </a:r>
          </a:p>
          <a:p>
            <a:pPr fontAlgn="base"/>
            <a:r>
              <a:rPr lang="tr-TR" dirty="0"/>
              <a:t>Bilgiye erişmenin varsa maddi karşılığı olan ekonomik güç.</a:t>
            </a:r>
          </a:p>
        </p:txBody>
      </p:sp>
      <p:sp>
        <p:nvSpPr>
          <p:cNvPr id="3" name="Veri Yer Tutucusu 2">
            <a:extLst>
              <a:ext uri="{FF2B5EF4-FFF2-40B4-BE49-F238E27FC236}">
                <a16:creationId xmlns:a16="http://schemas.microsoft.com/office/drawing/2014/main" id="{BB8FA80C-4B97-4FA2-A0FB-5F62F9BDE2B5}"/>
              </a:ext>
            </a:extLst>
          </p:cNvPr>
          <p:cNvSpPr>
            <a:spLocks noGrp="1"/>
          </p:cNvSpPr>
          <p:nvPr>
            <p:ph type="dt" sz="half" idx="10"/>
          </p:nvPr>
        </p:nvSpPr>
        <p:spPr/>
        <p:txBody>
          <a:bodyPr/>
          <a:lstStyle/>
          <a:p>
            <a:pPr rtl="0"/>
            <a:fld id="{93B52A3A-893A-4437-8C64-41C8EF8A5AFA}" type="datetime1">
              <a:rPr lang="tr-TR" smtClean="0"/>
              <a:t>18.12.2017</a:t>
            </a:fld>
            <a:endParaRPr lang="tr-TR" dirty="0"/>
          </a:p>
        </p:txBody>
      </p:sp>
      <p:sp>
        <p:nvSpPr>
          <p:cNvPr id="5" name="Alt Bilgi Yer Tutucusu 4">
            <a:extLst>
              <a:ext uri="{FF2B5EF4-FFF2-40B4-BE49-F238E27FC236}">
                <a16:creationId xmlns:a16="http://schemas.microsoft.com/office/drawing/2014/main" id="{3CE4D338-DF9F-405D-B62D-9D4EF9C8C741}"/>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C1A56C49-63E5-48AC-8026-4AA51D5E9D51}"/>
              </a:ext>
            </a:extLst>
          </p:cNvPr>
          <p:cNvSpPr>
            <a:spLocks noGrp="1"/>
          </p:cNvSpPr>
          <p:nvPr>
            <p:ph type="sldNum" sz="quarter" idx="12"/>
          </p:nvPr>
        </p:nvSpPr>
        <p:spPr/>
        <p:txBody>
          <a:bodyPr/>
          <a:lstStyle/>
          <a:p>
            <a:pPr rtl="0"/>
            <a:fld id="{022B156B-59AE-415F-B24B-8756D48BB977}" type="slidenum">
              <a:rPr lang="tr-TR" smtClean="0"/>
              <a:t>7</a:t>
            </a:fld>
            <a:endParaRPr lang="tr-TR"/>
          </a:p>
        </p:txBody>
      </p:sp>
    </p:spTree>
    <p:extLst>
      <p:ext uri="{BB962C8B-B14F-4D97-AF65-F5344CB8AC3E}">
        <p14:creationId xmlns:p14="http://schemas.microsoft.com/office/powerpoint/2010/main" val="14857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2. Erişim</a:t>
            </a:r>
          </a:p>
        </p:txBody>
      </p:sp>
      <p:sp>
        <p:nvSpPr>
          <p:cNvPr id="4" name="İçerik Yer Tutucusu 3"/>
          <p:cNvSpPr>
            <a:spLocks noGrp="1"/>
          </p:cNvSpPr>
          <p:nvPr>
            <p:ph sz="half" idx="1"/>
          </p:nvPr>
        </p:nvSpPr>
        <p:spPr>
          <a:xfrm>
            <a:off x="1065211" y="1825625"/>
            <a:ext cx="10058401" cy="4187952"/>
          </a:xfrm>
        </p:spPr>
        <p:txBody>
          <a:bodyPr rtlCol="0">
            <a:normAutofit/>
          </a:bodyPr>
          <a:lstStyle/>
          <a:p>
            <a:pPr marL="0" indent="0" fontAlgn="base">
              <a:buNone/>
            </a:pPr>
            <a:r>
              <a:rPr lang="tr-TR" dirty="0"/>
              <a:t>Günümüz insanı birinci sorunu aşmakta oldukça başarılı gibi görünürken, ikinci sorunun aşılmasında hâlâ güçlükler söz konusudur. Çünkü bilgi yığınları artmakta ve bu bilginin doğruluğunu test etmek güçleşmekte ayrıca son kullanıcı dediğimiz vatandaşın bunu test etme bilincinin eğitilmesi gerekmektedir.</a:t>
            </a:r>
          </a:p>
          <a:p>
            <a:pPr marL="0" indent="0" fontAlgn="base">
              <a:buNone/>
            </a:pPr>
            <a:r>
              <a:rPr lang="tr-TR" dirty="0"/>
              <a:t>Üçüncü sorun olan ekonomik boyut için kütüphane veri tabanları bir çözüm olarak karşımıza çıkmaktadır. Bu durumda bilginin ücretsiz olması “Herkesin eşit derecede bilgiden yararlanmasını sağlar.” çözüm önerisi, fikrî mülkiyet ile çelişecektir.</a:t>
            </a:r>
          </a:p>
        </p:txBody>
      </p:sp>
      <p:sp>
        <p:nvSpPr>
          <p:cNvPr id="3" name="Veri Yer Tutucusu 2">
            <a:extLst>
              <a:ext uri="{FF2B5EF4-FFF2-40B4-BE49-F238E27FC236}">
                <a16:creationId xmlns:a16="http://schemas.microsoft.com/office/drawing/2014/main" id="{E62E6583-1D1F-429F-A9A3-2A204CABD834}"/>
              </a:ext>
            </a:extLst>
          </p:cNvPr>
          <p:cNvSpPr>
            <a:spLocks noGrp="1"/>
          </p:cNvSpPr>
          <p:nvPr>
            <p:ph type="dt" sz="half" idx="10"/>
          </p:nvPr>
        </p:nvSpPr>
        <p:spPr/>
        <p:txBody>
          <a:bodyPr/>
          <a:lstStyle/>
          <a:p>
            <a:pPr rtl="0"/>
            <a:fld id="{9191E14F-B337-4542-842E-4101A822E7B4}" type="datetime1">
              <a:rPr lang="tr-TR" smtClean="0"/>
              <a:t>18.12.2017</a:t>
            </a:fld>
            <a:endParaRPr lang="tr-TR" dirty="0"/>
          </a:p>
        </p:txBody>
      </p:sp>
      <p:sp>
        <p:nvSpPr>
          <p:cNvPr id="5" name="Alt Bilgi Yer Tutucusu 4">
            <a:extLst>
              <a:ext uri="{FF2B5EF4-FFF2-40B4-BE49-F238E27FC236}">
                <a16:creationId xmlns:a16="http://schemas.microsoft.com/office/drawing/2014/main" id="{864BC3B0-1BC7-4768-83AC-DE7F7F93FD2A}"/>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4780B5AA-E394-4D41-A54A-9693779DF184}"/>
              </a:ext>
            </a:extLst>
          </p:cNvPr>
          <p:cNvSpPr>
            <a:spLocks noGrp="1"/>
          </p:cNvSpPr>
          <p:nvPr>
            <p:ph type="sldNum" sz="quarter" idx="12"/>
          </p:nvPr>
        </p:nvSpPr>
        <p:spPr/>
        <p:txBody>
          <a:bodyPr/>
          <a:lstStyle/>
          <a:p>
            <a:pPr rtl="0"/>
            <a:fld id="{022B156B-59AE-415F-B24B-8756D48BB977}" type="slidenum">
              <a:rPr lang="tr-TR" smtClean="0"/>
              <a:t>8</a:t>
            </a:fld>
            <a:endParaRPr lang="tr-TR"/>
          </a:p>
        </p:txBody>
      </p:sp>
    </p:spTree>
    <p:extLst>
      <p:ext uri="{BB962C8B-B14F-4D97-AF65-F5344CB8AC3E}">
        <p14:creationId xmlns:p14="http://schemas.microsoft.com/office/powerpoint/2010/main" val="381335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r>
              <a:rPr lang="tr-TR" dirty="0"/>
              <a:t>3. Gizlilik</a:t>
            </a:r>
          </a:p>
        </p:txBody>
      </p:sp>
      <p:sp>
        <p:nvSpPr>
          <p:cNvPr id="4" name="İçerik Yer Tutucusu 3"/>
          <p:cNvSpPr>
            <a:spLocks noGrp="1"/>
          </p:cNvSpPr>
          <p:nvPr>
            <p:ph sz="half" idx="1"/>
          </p:nvPr>
        </p:nvSpPr>
        <p:spPr>
          <a:xfrm>
            <a:off x="1065211" y="1825625"/>
            <a:ext cx="10058401" cy="4187952"/>
          </a:xfrm>
        </p:spPr>
        <p:txBody>
          <a:bodyPr rtlCol="0">
            <a:normAutofit/>
          </a:bodyPr>
          <a:lstStyle/>
          <a:p>
            <a:pPr fontAlgn="base"/>
            <a:r>
              <a:rPr lang="tr-TR" dirty="0"/>
              <a:t>Bir önceki başlıkta bahsettiğimiz gibi, bir arama sitesi kullanarak bilgiye hızlıca erişim, herhangi bir kişi için sıradan bir davranış hâline gelmiştir.</a:t>
            </a:r>
          </a:p>
          <a:p>
            <a:pPr fontAlgn="base"/>
            <a:r>
              <a:rPr lang="tr-TR" dirty="0"/>
              <a:t>Bugün herkes aklına gelen her şeyi özgürce Google ya da </a:t>
            </a:r>
            <a:r>
              <a:rPr lang="tr-TR" dirty="0" err="1"/>
              <a:t>Yandex</a:t>
            </a:r>
            <a:r>
              <a:rPr lang="tr-TR" dirty="0"/>
              <a:t> gibi arama motorlarında aramaktadır. Oysa ki her arattığımız şey ile birlikte hatta bilişim ortamında yaptığımız her eylem ile ardımızda “ekmek kırıntısı” olarak tabir edilen izler bırakıyoruz.</a:t>
            </a:r>
          </a:p>
          <a:p>
            <a:pPr fontAlgn="base"/>
            <a:r>
              <a:rPr lang="tr-TR" dirty="0"/>
              <a:t>Eğer birilerinin bizim bu bıraktığımız ekmek kırıntılarını takip ettiği hissine kapılırsak ne kadar rahatsız olacağımızı bir düşünün. Örneğin Google’da arama yaparken karşınıza çıkan reklamların, sizin daha önce ziyaret ettiğiniz siteler ve bunların içeriklerinden elde edilen verilerle tespit edilen ilgi alanlarınıza yönelik olduğunu görmüşsünüzdür.</a:t>
            </a:r>
          </a:p>
        </p:txBody>
      </p:sp>
      <p:sp>
        <p:nvSpPr>
          <p:cNvPr id="3" name="Veri Yer Tutucusu 2">
            <a:extLst>
              <a:ext uri="{FF2B5EF4-FFF2-40B4-BE49-F238E27FC236}">
                <a16:creationId xmlns:a16="http://schemas.microsoft.com/office/drawing/2014/main" id="{336156E1-0925-4FCB-B212-92008A3877B7}"/>
              </a:ext>
            </a:extLst>
          </p:cNvPr>
          <p:cNvSpPr>
            <a:spLocks noGrp="1"/>
          </p:cNvSpPr>
          <p:nvPr>
            <p:ph type="dt" sz="half" idx="10"/>
          </p:nvPr>
        </p:nvSpPr>
        <p:spPr/>
        <p:txBody>
          <a:bodyPr/>
          <a:lstStyle/>
          <a:p>
            <a:pPr rtl="0"/>
            <a:fld id="{16EDD883-5FD0-46CC-A864-513EB92EF2B8}" type="datetime1">
              <a:rPr lang="tr-TR" smtClean="0"/>
              <a:t>18.12.2017</a:t>
            </a:fld>
            <a:endParaRPr lang="tr-TR" dirty="0"/>
          </a:p>
        </p:txBody>
      </p:sp>
      <p:sp>
        <p:nvSpPr>
          <p:cNvPr id="5" name="Alt Bilgi Yer Tutucusu 4">
            <a:extLst>
              <a:ext uri="{FF2B5EF4-FFF2-40B4-BE49-F238E27FC236}">
                <a16:creationId xmlns:a16="http://schemas.microsoft.com/office/drawing/2014/main" id="{DB0ED848-8C78-4A08-A258-94B346F3653D}"/>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6" name="Slayt Numarası Yer Tutucusu 5">
            <a:extLst>
              <a:ext uri="{FF2B5EF4-FFF2-40B4-BE49-F238E27FC236}">
                <a16:creationId xmlns:a16="http://schemas.microsoft.com/office/drawing/2014/main" id="{3BEDD8C7-21AA-45EF-B06A-D014C1ED260D}"/>
              </a:ext>
            </a:extLst>
          </p:cNvPr>
          <p:cNvSpPr>
            <a:spLocks noGrp="1"/>
          </p:cNvSpPr>
          <p:nvPr>
            <p:ph type="sldNum" sz="quarter" idx="12"/>
          </p:nvPr>
        </p:nvSpPr>
        <p:spPr/>
        <p:txBody>
          <a:bodyPr/>
          <a:lstStyle/>
          <a:p>
            <a:pPr rtl="0"/>
            <a:fld id="{022B156B-59AE-415F-B24B-8756D48BB977}" type="slidenum">
              <a:rPr lang="tr-TR" smtClean="0"/>
              <a:t>9</a:t>
            </a:fld>
            <a:endParaRPr lang="tr-TR"/>
          </a:p>
        </p:txBody>
      </p:sp>
    </p:spTree>
    <p:extLst>
      <p:ext uri="{BB962C8B-B14F-4D97-AF65-F5344CB8AC3E}">
        <p14:creationId xmlns:p14="http://schemas.microsoft.com/office/powerpoint/2010/main" val="405208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76</TotalTime>
  <Words>1612</Words>
  <Application>Microsoft Office PowerPoint</Application>
  <PresentationFormat>Geniş ekran</PresentationFormat>
  <Paragraphs>144</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Agency FB</vt:lpstr>
      <vt:lpstr>Arial</vt:lpstr>
      <vt:lpstr>Segoe Print</vt:lpstr>
      <vt:lpstr>Doğa Çizimi 16x9</vt:lpstr>
      <vt:lpstr>Bilgisayar Bilimi</vt:lpstr>
      <vt:lpstr>Bilişim Teknolojileri ve İnternet Kullanımında Dikkat Edilmesi Gereken Etik İlkeler</vt:lpstr>
      <vt:lpstr>Bilişim Teknolojileri ve İnternet Kullanımında Dikkat Edilmesi Gereken Etik İlkeler</vt:lpstr>
      <vt:lpstr>1. Fikrî Mülkiyet</vt:lpstr>
      <vt:lpstr>1. Fikrî Mülkiyet</vt:lpstr>
      <vt:lpstr>1. Fikrî Mülkiyet</vt:lpstr>
      <vt:lpstr>2. Erişim</vt:lpstr>
      <vt:lpstr>2. Erişim</vt:lpstr>
      <vt:lpstr>3. Gizlilik</vt:lpstr>
      <vt:lpstr>3. Gizlilik</vt:lpstr>
      <vt:lpstr>4. Doğruluk</vt:lpstr>
      <vt:lpstr>4. Doğruluk</vt:lpstr>
      <vt:lpstr>4. Doğruluk</vt:lpstr>
      <vt:lpstr>4. Doğruluk</vt:lpstr>
      <vt:lpstr>4. Doğruluk</vt:lpstr>
      <vt:lpstr>5. İnternet Etiği</vt:lpstr>
      <vt:lpstr>5. İnternet Etiği</vt:lpstr>
      <vt:lpstr>5. İnternet Etiği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Formator</cp:lastModifiedBy>
  <cp:revision>11</cp:revision>
  <dcterms:created xsi:type="dcterms:W3CDTF">2017-11-17T18:05:37Z</dcterms:created>
  <dcterms:modified xsi:type="dcterms:W3CDTF">2017-12-18T07:44:24Z</dcterms:modified>
</cp:coreProperties>
</file>