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7" r:id="rId2"/>
    <p:sldId id="258" r:id="rId3"/>
    <p:sldId id="260" r:id="rId4"/>
    <p:sldId id="259"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1A258AE-D902-47BA-A0DB-3AEBDE9895B6}">
          <p14:sldIdLst>
            <p14:sldId id="257"/>
            <p14:sldId id="258"/>
            <p14:sldId id="260"/>
            <p14:sldId id="259"/>
            <p14:sldId id="261"/>
            <p14:sldId id="262"/>
            <p14:sldId id="263"/>
            <p14:sldId id="264"/>
            <p14:sldId id="265"/>
            <p14:sldId id="266"/>
            <p14:sldId id="267"/>
            <p14:sldId id="268"/>
            <p14:sldId id="269"/>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50" autoAdjust="0"/>
  </p:normalViewPr>
  <p:slideViewPr>
    <p:cSldViewPr snapToGrid="0">
      <p:cViewPr varScale="1">
        <p:scale>
          <a:sx n="82" d="100"/>
          <a:sy n="82" d="100"/>
        </p:scale>
        <p:origin x="720"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265611" y="1752600"/>
            <a:ext cx="6858002" cy="1828800"/>
          </a:xfrm>
        </p:spPr>
        <p:txBody>
          <a:bodyPr rtlCol="0" anchor="b">
            <a:normAutofit/>
          </a:bodyPr>
          <a:lstStyle>
            <a:lvl1pPr algn="l" rtl="0">
              <a:defRPr sz="5400">
                <a:latin typeface="Agency FB" panose="020B0503020202020204" pitchFamily="34" charset="0"/>
              </a:defRPr>
            </a:lvl1pPr>
          </a:lstStyle>
          <a:p>
            <a:pPr rtl="0"/>
            <a:r>
              <a:rPr lang="tr-TR" dirty="0"/>
              <a:t>Asıl başlık stilini düzenlemek için tıklayın</a:t>
            </a:r>
            <a:endParaRPr dirty="0"/>
          </a:p>
        </p:txBody>
      </p:sp>
      <p:sp>
        <p:nvSpPr>
          <p:cNvPr id="3" name="Alt Başlık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a:t>Asıl alt başlık stilini düzenlemek için tıklayın</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a:xfrm>
            <a:off x="9066214" y="421594"/>
            <a:ext cx="2286000" cy="1885508"/>
          </a:xfrm>
        </p:spPr>
        <p:txBody>
          <a:bodyPr rtlCol="0">
            <a:normAutofit/>
          </a:bodyPr>
          <a:lstStyle>
            <a:lvl1pPr algn="l" rtl="0">
              <a:defRPr sz="2400"/>
            </a:lvl1pPr>
          </a:lstStyle>
          <a:p>
            <a:pPr rtl="0"/>
            <a:r>
              <a:rPr lang="tr-TR"/>
              <a:t>Asıl başlık stilini düzenlemek için tıklayın</a:t>
            </a:r>
            <a:endParaRPr lang="tr"/>
          </a:p>
        </p:txBody>
      </p:sp>
      <p:grpSp>
        <p:nvGrpSpPr>
          <p:cNvPr id="84" name="Gr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Resim Yer Tutucusu 33" descr="Resim eklemek için boş yer tutucu. Yer tutucuya tıklayın ve eklemek istediğiniz resmi seçi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98" name="Grup 97"/>
          <p:cNvGrpSpPr/>
          <p:nvPr/>
        </p:nvGrpSpPr>
        <p:grpSpPr>
          <a:xfrm>
            <a:off x="5322489" y="319177"/>
            <a:ext cx="3389607" cy="2710838"/>
            <a:chOff x="895350" y="3313113"/>
            <a:chExt cx="3613151" cy="2790825"/>
          </a:xfrm>
          <a:solidFill>
            <a:schemeClr val="tx1">
              <a:lumMod val="50000"/>
            </a:schemeClr>
          </a:solidFill>
        </p:grpSpPr>
        <p:sp>
          <p:nvSpPr>
            <p:cNvPr id="99"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Resim Yer Tutucusu 33" descr="Resim eklemek için boş yer tutucu. Yer tutucuya tıklayın ve eklemek istediğiniz resmi seçi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112" name="Grup 111"/>
          <p:cNvGrpSpPr/>
          <p:nvPr/>
        </p:nvGrpSpPr>
        <p:grpSpPr>
          <a:xfrm>
            <a:off x="5322489" y="3245640"/>
            <a:ext cx="3389607" cy="2710838"/>
            <a:chOff x="895350" y="3313113"/>
            <a:chExt cx="3613151" cy="2790825"/>
          </a:xfrm>
          <a:solidFill>
            <a:schemeClr val="tx1">
              <a:lumMod val="50000"/>
            </a:schemeClr>
          </a:solidFill>
        </p:grpSpPr>
        <p:sp>
          <p:nvSpPr>
            <p:cNvPr id="11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Resim Yer Tutucusu 33" descr="Resim eklemek için boş yer tutucu. Yer tutucuya tıklayın ve eklemek istediğiniz resmi seçi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126" name="Metin Yer Tutucusu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9DE9FBD4-81B9-4EC5-9C38-3D7701D0B0A5}" type="datetime1">
              <a:rPr lang="tr-TR" smtClean="0"/>
              <a:t>18.12.2017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sp>
        <p:nvSpPr>
          <p:cNvPr id="3" name="İçerik Yer Tutucusu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dirty="0"/>
          </a:p>
        </p:txBody>
      </p:sp>
      <p:sp>
        <p:nvSpPr>
          <p:cNvPr id="4" name="Metin Yer Tutucusu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a:xfrm>
            <a:off x="8075611" y="6019801"/>
            <a:ext cx="1396260" cy="228600"/>
          </a:xfrm>
        </p:spPr>
        <p:txBody>
          <a:bodyPr rtlCol="0"/>
          <a:lstStyle/>
          <a:p>
            <a:pPr rtl="0"/>
            <a:fld id="{CE525153-F359-4067-B2BF-CF23A8772BE7}" type="datetime1">
              <a:rPr lang="tr-TR" smtClean="0"/>
              <a:t>18.12.2017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grpSp>
        <p:nvGrpSpPr>
          <p:cNvPr id="8" name="Grup 7"/>
          <p:cNvGrpSpPr/>
          <p:nvPr/>
        </p:nvGrpSpPr>
        <p:grpSpPr>
          <a:xfrm>
            <a:off x="595546" y="781398"/>
            <a:ext cx="6433398"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Serbest Biçi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up 10"/>
            <p:cNvGrpSpPr/>
            <p:nvPr/>
          </p:nvGrpSpPr>
          <p:grpSpPr>
            <a:xfrm>
              <a:off x="5814205" y="859113"/>
              <a:ext cx="5129146" cy="4880471"/>
              <a:chOff x="7856559" y="859113"/>
              <a:chExt cx="3086791" cy="4880471"/>
            </a:xfrm>
          </p:grpSpPr>
          <p:sp>
            <p:nvSpPr>
              <p:cNvPr id="20" name="Serbest Biçi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Serbest Biçi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Resim Yer Tutucusu 2" descr="Resim eklemek için boş yer tutucu. Yer tutucuya tıklayın ve eklemek istediğiniz resmi seçi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a:t>Resim eklemek için simgeye tıklayın</a:t>
            </a:r>
            <a:endParaRPr dirty="0"/>
          </a:p>
        </p:txBody>
      </p:sp>
      <p:sp>
        <p:nvSpPr>
          <p:cNvPr id="4" name="Metin Yer Tutucusu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p:txBody>
          <a:bodyPr rtlCol="0"/>
          <a:lstStyle/>
          <a:p>
            <a:pPr rtl="0"/>
            <a:fld id="{C88539D6-B0D8-489F-8FB0-198919CE3F75}" type="datetime1">
              <a:rPr lang="tr-TR" smtClean="0"/>
              <a:t>18.12.2017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Dikey Metin Yer Tutucusu 2"/>
          <p:cNvSpPr>
            <a:spLocks noGrp="1"/>
          </p:cNvSpPr>
          <p:nvPr>
            <p:ph type="body" orient="vert" idx="1"/>
          </p:nvPr>
        </p:nvSpPr>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410BA128-BCE0-480A-9840-BF694E9B4697}" type="datetime1">
              <a:rPr lang="tr-TR" smtClean="0"/>
              <a:t>18.12.2017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24268" y="304800"/>
            <a:ext cx="1729531" cy="5676900"/>
          </a:xfrm>
        </p:spPr>
        <p:txBody>
          <a:bodyPr vert="eaVert" rtlCol="0"/>
          <a:lstStyle/>
          <a:p>
            <a:pPr rtl="0"/>
            <a:r>
              <a:rPr lang="tr-TR"/>
              <a:t>Asıl başlık stilini düzenlemek için tıklayın</a:t>
            </a:r>
            <a:endParaRPr/>
          </a:p>
        </p:txBody>
      </p:sp>
      <p:sp>
        <p:nvSpPr>
          <p:cNvPr id="3" name="Dikey Metin Yer Tutucusu 2"/>
          <p:cNvSpPr>
            <a:spLocks noGrp="1"/>
          </p:cNvSpPr>
          <p:nvPr>
            <p:ph type="body" orient="vert" idx="1"/>
          </p:nvPr>
        </p:nvSpPr>
        <p:spPr>
          <a:xfrm>
            <a:off x="838199" y="304800"/>
            <a:ext cx="8633671" cy="5676900"/>
          </a:xfrm>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502A197A-660C-43E7-B81F-A312823B10A0}" type="datetime1">
              <a:rPr lang="tr-TR" smtClean="0"/>
              <a:t>18.12.2017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Agency FB" panose="020B0503020202020204" pitchFamily="34" charset="0"/>
              </a:defRPr>
            </a:lvl1pPr>
          </a:lstStyle>
          <a:p>
            <a:pPr rtl="0"/>
            <a:r>
              <a:rPr lang="tr-TR" dirty="0"/>
              <a:t>Asıl başlık stilini düzenlemek için tıklayın</a:t>
            </a:r>
            <a:endParaRPr dirty="0"/>
          </a:p>
        </p:txBody>
      </p:sp>
      <p:sp>
        <p:nvSpPr>
          <p:cNvPr id="3" name="İçerik Yer Tutucusu 2"/>
          <p:cNvSpPr>
            <a:spLocks noGrp="1"/>
          </p:cNvSpPr>
          <p:nvPr>
            <p:ph idx="1"/>
          </p:nvPr>
        </p:nvSpPr>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dirty="0"/>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9D1BA2F7-92D1-43CA-BF15-5690C6498165}" type="datetime1">
              <a:rPr lang="tr-TR" smtClean="0"/>
              <a:t>18.12.2017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tr-TR"/>
              <a:t>Asıl başlık stilini düzenlemek için tıklayın</a:t>
            </a:r>
            <a:endParaRPr/>
          </a:p>
        </p:txBody>
      </p:sp>
      <p:sp>
        <p:nvSpPr>
          <p:cNvPr id="3" name="Metin Yer Tutucusu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a:t>Asıl metin stillerini düzenle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mj-lt"/>
              </a:defRPr>
            </a:lvl1pPr>
          </a:lstStyle>
          <a:p>
            <a:pPr rtl="0"/>
            <a:r>
              <a:rPr lang="tr-TR" dirty="0"/>
              <a:t>Asıl başlık stilini düzenlemek için tıklayın</a:t>
            </a:r>
            <a:endParaRPr dirty="0"/>
          </a:p>
        </p:txBody>
      </p:sp>
      <p:sp>
        <p:nvSpPr>
          <p:cNvPr id="3" name="İçerik Yer Tutucusu 2"/>
          <p:cNvSpPr>
            <a:spLocks noGrp="1"/>
          </p:cNvSpPr>
          <p:nvPr>
            <p:ph sz="half" idx="1"/>
          </p:nvPr>
        </p:nvSpPr>
        <p:spPr>
          <a:xfrm>
            <a:off x="1065212" y="1825625"/>
            <a:ext cx="4954588"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4" name="İçerik Yer Tutucusu 3"/>
          <p:cNvSpPr>
            <a:spLocks noGrp="1"/>
          </p:cNvSpPr>
          <p:nvPr>
            <p:ph sz="half" idx="2"/>
          </p:nvPr>
        </p:nvSpPr>
        <p:spPr>
          <a:xfrm>
            <a:off x="6172200" y="1825625"/>
            <a:ext cx="4951414"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dirty="0"/>
          </a:p>
        </p:txBody>
      </p:sp>
      <p:sp>
        <p:nvSpPr>
          <p:cNvPr id="5" name="Tarih Yer Tutucusu 4"/>
          <p:cNvSpPr>
            <a:spLocks noGrp="1"/>
          </p:cNvSpPr>
          <p:nvPr>
            <p:ph type="dt" sz="half" idx="10"/>
          </p:nvPr>
        </p:nvSpPr>
        <p:spPr/>
        <p:txBody>
          <a:bodyPr rtlCol="0"/>
          <a:lstStyle/>
          <a:p>
            <a:pPr rtl="0"/>
            <a:fld id="{AB4CF865-D161-4563-9181-AFC64309AE27}" type="datetime1">
              <a:rPr lang="tr-TR" smtClean="0"/>
              <a:t>18.12.2017</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Metin Yer Tutucusu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4" name="İçerik Yer Tutucusu 3"/>
          <p:cNvSpPr>
            <a:spLocks noGrp="1"/>
          </p:cNvSpPr>
          <p:nvPr>
            <p:ph sz="half" idx="2"/>
          </p:nvPr>
        </p:nvSpPr>
        <p:spPr>
          <a:xfrm>
            <a:off x="1069848"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5" name="Metin Yer Tutucusu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6" name="İçerik Yer Tutucusu 5"/>
          <p:cNvSpPr>
            <a:spLocks noGrp="1"/>
          </p:cNvSpPr>
          <p:nvPr>
            <p:ph sz="quarter" idx="4"/>
          </p:nvPr>
        </p:nvSpPr>
        <p:spPr>
          <a:xfrm>
            <a:off x="6172200"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9" name="Slayt Numarası Yer Tutucusu 8"/>
          <p:cNvSpPr>
            <a:spLocks noGrp="1"/>
          </p:cNvSpPr>
          <p:nvPr>
            <p:ph type="sldNum" sz="quarter" idx="12"/>
          </p:nvPr>
        </p:nvSpPr>
        <p:spPr/>
        <p:txBody>
          <a:bodyPr rtlCol="0"/>
          <a:lstStyle/>
          <a:p>
            <a:pPr rtl="0"/>
            <a:fld id="{022B156B-59AE-415F-B24B-8756D48BB977}" type="slidenum">
              <a:rPr/>
              <a:t>‹#›</a:t>
            </a:fld>
            <a:endParaRPr/>
          </a:p>
        </p:txBody>
      </p:sp>
      <p:sp>
        <p:nvSpPr>
          <p:cNvPr id="8" name="Alt Bilgi Yer Tutucusu 7"/>
          <p:cNvSpPr>
            <a:spLocks noGrp="1"/>
          </p:cNvSpPr>
          <p:nvPr>
            <p:ph type="ftr" sz="quarter" idx="11"/>
          </p:nvPr>
        </p:nvSpPr>
        <p:spPr/>
        <p:txBody>
          <a:bodyPr rtlCol="0"/>
          <a:lstStyle/>
          <a:p>
            <a:pPr rtl="0"/>
            <a:r>
              <a:rPr lang="tr-TR"/>
              <a:t>Mehmet ÇOLAK - Bilişim Teknolojileri Öğretmeni</a:t>
            </a:r>
            <a:endParaRPr/>
          </a:p>
        </p:txBody>
      </p:sp>
      <p:sp>
        <p:nvSpPr>
          <p:cNvPr id="7" name="Tarih Yer Tutucusu 6"/>
          <p:cNvSpPr>
            <a:spLocks noGrp="1"/>
          </p:cNvSpPr>
          <p:nvPr>
            <p:ph type="dt" sz="half" idx="10"/>
          </p:nvPr>
        </p:nvSpPr>
        <p:spPr/>
        <p:txBody>
          <a:bodyPr rtlCol="0"/>
          <a:lstStyle/>
          <a:p>
            <a:pPr rtl="0"/>
            <a:fld id="{6A8A7E62-E225-4029-BCD6-BA0CC27E55D5}" type="datetime1">
              <a:rPr lang="tr-TR" smtClean="0"/>
              <a:t>18.12.2017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5" name="Slayt Numarası Yer Tutucusu 4"/>
          <p:cNvSpPr>
            <a:spLocks noGrp="1"/>
          </p:cNvSpPr>
          <p:nvPr>
            <p:ph type="sldNum" sz="quarter" idx="12"/>
          </p:nvPr>
        </p:nvSpPr>
        <p:spPr/>
        <p:txBody>
          <a:bodyPr rtlCol="0"/>
          <a:lstStyle/>
          <a:p>
            <a:pPr rtl="0"/>
            <a:fld id="{022B156B-59AE-415F-B24B-8756D48BB977}" type="slidenum">
              <a:rPr/>
              <a:t>‹#›</a:t>
            </a:fld>
            <a:endParaRPr/>
          </a:p>
        </p:txBody>
      </p:sp>
      <p:sp>
        <p:nvSpPr>
          <p:cNvPr id="4" name="Alt Bilgi Yer Tutucusu 3"/>
          <p:cNvSpPr>
            <a:spLocks noGrp="1"/>
          </p:cNvSpPr>
          <p:nvPr>
            <p:ph type="ftr" sz="quarter" idx="11"/>
          </p:nvPr>
        </p:nvSpPr>
        <p:spPr/>
        <p:txBody>
          <a:bodyPr rtlCol="0"/>
          <a:lstStyle/>
          <a:p>
            <a:pPr rtl="0"/>
            <a:r>
              <a:rPr lang="tr-TR"/>
              <a:t>Mehmet ÇOLAK - Bilişim Teknolojileri Öğretmeni</a:t>
            </a:r>
            <a:endParaRPr/>
          </a:p>
        </p:txBody>
      </p:sp>
      <p:sp>
        <p:nvSpPr>
          <p:cNvPr id="3" name="Tarih Yer Tutucusu 2"/>
          <p:cNvSpPr>
            <a:spLocks noGrp="1"/>
          </p:cNvSpPr>
          <p:nvPr>
            <p:ph type="dt" sz="half" idx="10"/>
          </p:nvPr>
        </p:nvSpPr>
        <p:spPr/>
        <p:txBody>
          <a:bodyPr rtlCol="0"/>
          <a:lstStyle/>
          <a:p>
            <a:pPr rtl="0"/>
            <a:fld id="{7B2E1451-ADF3-4A06-A7AD-A7E6F5E2CFE6}" type="datetime1">
              <a:rPr lang="tr-TR" smtClean="0"/>
              <a:t>18.12.2017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022B156B-59AE-415F-B24B-8756D48BB977}" type="slidenum">
              <a:rPr/>
              <a:t>‹#›</a:t>
            </a:fld>
            <a:endParaRPr/>
          </a:p>
        </p:txBody>
      </p:sp>
      <p:sp>
        <p:nvSpPr>
          <p:cNvPr id="3" name="Alt Bilgi Yer Tutucusu 2"/>
          <p:cNvSpPr>
            <a:spLocks noGrp="1"/>
          </p:cNvSpPr>
          <p:nvPr>
            <p:ph type="ftr" sz="quarter" idx="11"/>
          </p:nvPr>
        </p:nvSpPr>
        <p:spPr/>
        <p:txBody>
          <a:bodyPr rtlCol="0"/>
          <a:lstStyle/>
          <a:p>
            <a:pPr rtl="0"/>
            <a:r>
              <a:rPr lang="tr-TR"/>
              <a:t>Mehmet ÇOLAK - Bilişim Teknolojileri Öğretmeni</a:t>
            </a:r>
            <a:endParaRPr/>
          </a:p>
        </p:txBody>
      </p:sp>
      <p:sp>
        <p:nvSpPr>
          <p:cNvPr id="2" name="Tarih Yer Tutucusu 1"/>
          <p:cNvSpPr>
            <a:spLocks noGrp="1"/>
          </p:cNvSpPr>
          <p:nvPr>
            <p:ph type="dt" sz="half" idx="10"/>
          </p:nvPr>
        </p:nvSpPr>
        <p:spPr/>
        <p:txBody>
          <a:bodyPr rtlCol="0"/>
          <a:lstStyle/>
          <a:p>
            <a:pPr rtl="0"/>
            <a:fld id="{A7FAC31A-F9A9-430E-B67C-DF2581AD2EC0}" type="datetime1">
              <a:rPr lang="tr-TR" smtClean="0"/>
              <a:t>18.12.2017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im Yazılı İki Resim">
    <p:spTree>
      <p:nvGrpSpPr>
        <p:cNvPr id="1" name=""/>
        <p:cNvGrpSpPr/>
        <p:nvPr/>
      </p:nvGrpSpPr>
      <p:grpSpPr>
        <a:xfrm>
          <a:off x="0" y="0"/>
          <a:ext cx="0" cy="0"/>
          <a:chOff x="0" y="0"/>
          <a:chExt cx="0" cy="0"/>
        </a:xfrm>
      </p:grpSpPr>
      <p:sp>
        <p:nvSpPr>
          <p:cNvPr id="2" name="Başlık 1"/>
          <p:cNvSpPr>
            <a:spLocks noGrp="1"/>
          </p:cNvSpPr>
          <p:nvPr>
            <p:ph type="title"/>
          </p:nvPr>
        </p:nvSpPr>
        <p:spPr>
          <a:xfrm>
            <a:off x="1065212" y="304799"/>
            <a:ext cx="10058402" cy="1216152"/>
          </a:xfrm>
        </p:spPr>
        <p:txBody>
          <a:bodyPr rtlCol="0"/>
          <a:lstStyle>
            <a:lvl1pPr algn="l" rtl="0">
              <a:defRPr/>
            </a:lvl1pPr>
          </a:lstStyle>
          <a:p>
            <a:pPr rtl="0"/>
            <a:r>
              <a:rPr lang="tr-TR"/>
              <a:t>Asıl başlık stilini düzenlemek için tıklayın</a:t>
            </a:r>
            <a:endParaRPr lang="tr"/>
          </a:p>
        </p:txBody>
      </p:sp>
      <p:grpSp>
        <p:nvGrpSpPr>
          <p:cNvPr id="9" name="Grup 8"/>
          <p:cNvGrpSpPr/>
          <p:nvPr/>
        </p:nvGrpSpPr>
        <p:grpSpPr>
          <a:xfrm>
            <a:off x="1052422" y="1733550"/>
            <a:ext cx="4360503" cy="3050038"/>
            <a:chOff x="895350" y="3313113"/>
            <a:chExt cx="3613151" cy="2790825"/>
          </a:xfrm>
          <a:solidFill>
            <a:schemeClr val="tx1">
              <a:lumMod val="50000"/>
            </a:schemeClr>
          </a:solidFill>
        </p:grpSpPr>
        <p:sp>
          <p:nvSpPr>
            <p:cNvPr id="10"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Resim Yer Tutucusu 33" descr="Resim eklemek için boş yer tutucu. Yer tutucuya tıklayın ve eklemek istediğiniz resmi seçi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39" name="Metin Yer Tutucusu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22" name="Grup 21"/>
          <p:cNvGrpSpPr/>
          <p:nvPr/>
        </p:nvGrpSpPr>
        <p:grpSpPr>
          <a:xfrm>
            <a:off x="6763111" y="1733550"/>
            <a:ext cx="4360503" cy="3050038"/>
            <a:chOff x="895350" y="3313113"/>
            <a:chExt cx="3613151" cy="2790825"/>
          </a:xfrm>
          <a:solidFill>
            <a:schemeClr val="tx1">
              <a:lumMod val="50000"/>
            </a:schemeClr>
          </a:solidFill>
        </p:grpSpPr>
        <p:sp>
          <p:nvSpPr>
            <p:cNvPr id="2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Resim Yer Tutucusu 33" descr="Resim eklemek için boş yer tutucu. Yer tutucuya tıklayın ve eklemek istediğiniz resmi seçi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40" name="Metin Yer Tutucusu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6C1CE534-1530-49A5-94E5-52057697A736}" type="datetime1">
              <a:rPr lang="tr-TR" smtClean="0"/>
              <a:t>18.12.2017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
          </a:p>
        </p:txBody>
      </p:sp>
      <p:grpSp>
        <p:nvGrpSpPr>
          <p:cNvPr id="52" name="Gr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Resim Yer Tutucusu 33" descr="Resim eklemek için boş yer tutucu. Yer tutucuya tıklayın ve eklemek istediğiniz resmi seçi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1" name="Metin Yer Tutucusu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84" name="Gr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Resim Yer Tutucusu 33" descr="Resim eklemek için boş yer tutucu. Yer tutucuya tıklayın ve eklemek istediğiniz resmi seçi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2" name="Metin Yer Tutucusu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97" name="Gr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Resim Yer Tutucusu 33" descr="Resim eklemek için boş yer tutucu. Yer tutucuya tıklayın ve eklemek istediğiniz resmi seçi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3" name="Metin Yer Tutucusu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EAC832FE-4004-4847-916C-66A5BC0B23F2}" type="datetime1">
              <a:rPr lang="tr-TR" smtClean="0"/>
              <a:t>18.12.2017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tr"/>
              <a:t>Asıl başlık stili için tıklatın</a:t>
            </a:r>
            <a:endParaRPr/>
          </a:p>
        </p:txBody>
      </p:sp>
      <p:sp>
        <p:nvSpPr>
          <p:cNvPr id="3" name="Metin Yer Tutucus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Alt Bilgi Yer Tutucusu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Mehmet ÇOLAK - Bilişim Teknolojileri Öğretmeni</a:t>
            </a:r>
          </a:p>
        </p:txBody>
      </p:sp>
      <p:sp>
        <p:nvSpPr>
          <p:cNvPr id="4" name="Tarih Yer Tutucusu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fld id="{0538848E-7660-4C40-BA5E-1BE31A943E66}" type="datetime1">
              <a:rPr lang="tr-TR" smtClean="0"/>
              <a:t>18.12.2017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normAutofit/>
          </a:bodyPr>
          <a:lstStyle/>
          <a:p>
            <a:r>
              <a:rPr lang="tr-TR" dirty="0"/>
              <a:t>Bilgisayar Bilimi</a:t>
            </a:r>
            <a:endParaRPr lang="tr" dirty="0"/>
          </a:p>
        </p:txBody>
      </p:sp>
      <p:sp>
        <p:nvSpPr>
          <p:cNvPr id="3" name="Alt Başlık 2"/>
          <p:cNvSpPr>
            <a:spLocks noGrp="1"/>
          </p:cNvSpPr>
          <p:nvPr>
            <p:ph type="subTitle" idx="1"/>
          </p:nvPr>
        </p:nvSpPr>
        <p:spPr/>
        <p:txBody>
          <a:bodyPr rtlCol="0">
            <a:normAutofit/>
          </a:bodyPr>
          <a:lstStyle/>
          <a:p>
            <a:r>
              <a:rPr lang="tr-TR" dirty="0"/>
              <a:t>Problem Çözme Süreci-2</a:t>
            </a:r>
            <a:endParaRPr lang="tr"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7.Bilgisayar Veriyi Nasıl Saklar?</a:t>
            </a:r>
          </a:p>
        </p:txBody>
      </p:sp>
      <p:sp>
        <p:nvSpPr>
          <p:cNvPr id="14" name="İçerik Yer Tutucusu 13"/>
          <p:cNvSpPr>
            <a:spLocks noGrp="1"/>
          </p:cNvSpPr>
          <p:nvPr>
            <p:ph idx="1"/>
          </p:nvPr>
        </p:nvSpPr>
        <p:spPr/>
        <p:txBody>
          <a:bodyPr rtlCol="0">
            <a:normAutofit lnSpcReduction="10000"/>
          </a:bodyPr>
          <a:lstStyle/>
          <a:p>
            <a:pPr fontAlgn="base"/>
            <a:r>
              <a:rPr lang="tr-TR" dirty="0"/>
              <a:t>Bilgisayar veriyi hafızada saklar. Her bir değişken için hafızada belirli bir alan ayrılır ve bu alan her seferinde tek bir değer saklayabilir.</a:t>
            </a:r>
          </a:p>
          <a:p>
            <a:pPr fontAlgn="base"/>
            <a:r>
              <a:rPr lang="tr-TR" dirty="0"/>
              <a:t>Kullanıcı, var olan değer yerine yeni bir değer atadığında eski değer silinir. Hafızada bu konumlar geçicidir. Programın çalışması bittiğinde ya da bilgisayar kapatıldığında bu veriler silinir. Verilerin daha sonra tekrar kullanılması gerekiyorsa sabit disk gibi kalıcı bir konuma kaydedilmeleri gerekir.</a:t>
            </a:r>
          </a:p>
          <a:p>
            <a:pPr fontAlgn="base"/>
            <a:r>
              <a:rPr lang="tr-TR" dirty="0"/>
              <a:t>Bu şekilde kaydedilen verilere “dosya” adı verilir. Temel anlamda program dosyaları ve veri dosyaları olmak üzere iki dosya türü vardır. Program dosyaları, bilgisayarın yapması istenen komutları ve işlemleri içerir. Veri dosyaları ise programlar çalışırken gereken verileri kapsar.</a:t>
            </a:r>
          </a:p>
          <a:p>
            <a:pPr marL="0" indent="0" fontAlgn="base">
              <a:buNone/>
            </a:pPr>
            <a:br>
              <a:rPr lang="tr-TR" dirty="0"/>
            </a:br>
            <a:endParaRPr lang="tr-TR"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10</a:t>
            </a:fld>
            <a:endParaRPr lang="tr-TR" dirty="0"/>
          </a:p>
        </p:txBody>
      </p:sp>
    </p:spTree>
    <p:extLst>
      <p:ext uri="{BB962C8B-B14F-4D97-AF65-F5344CB8AC3E}">
        <p14:creationId xmlns:p14="http://schemas.microsoft.com/office/powerpoint/2010/main" val="3714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8.Sabit ve Değişkenler</a:t>
            </a:r>
          </a:p>
        </p:txBody>
      </p:sp>
      <p:sp>
        <p:nvSpPr>
          <p:cNvPr id="14" name="İçerik Yer Tutucusu 13"/>
          <p:cNvSpPr>
            <a:spLocks noGrp="1"/>
          </p:cNvSpPr>
          <p:nvPr>
            <p:ph idx="1"/>
          </p:nvPr>
        </p:nvSpPr>
        <p:spPr/>
        <p:txBody>
          <a:bodyPr rtlCol="0">
            <a:normAutofit/>
          </a:bodyPr>
          <a:lstStyle/>
          <a:p>
            <a:pPr fontAlgn="base"/>
            <a:r>
              <a:rPr lang="tr-TR" dirty="0"/>
              <a:t>Bilgisayarlar problemleri çözmek için süreç boyunca sabit ve değişken olarak adlandırılan verileri kullanır.</a:t>
            </a:r>
          </a:p>
          <a:p>
            <a:pPr fontAlgn="base"/>
            <a:r>
              <a:rPr lang="tr-TR" dirty="0"/>
              <a:t>“Sabit” olarak tanımlanan veriler problemin çözüm süreci boyunca asla değişmeyen değerlerdir. </a:t>
            </a:r>
          </a:p>
          <a:p>
            <a:pPr fontAlgn="base"/>
            <a:r>
              <a:rPr lang="tr-TR" dirty="0"/>
              <a:t>Sabit değerler sayısal, karakter ya da özel semboller olabilir. Bu durumda bu değere bilgisayarın hafızasında bir yer ayrılır ve bir isim verilir.</a:t>
            </a:r>
          </a:p>
          <a:p>
            <a:pPr fontAlgn="base"/>
            <a:r>
              <a:rPr lang="tr-TR" dirty="0"/>
              <a:t>Program çalıştığı sürece bu değer kendisine verilen isim ile çağrılır ve değeri asla değiştirilemez. Örneğin, pi değeri değişmeyen bir değer olacağı için sabit olarak tanımlanmalıdır.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11</a:t>
            </a:fld>
            <a:endParaRPr lang="tr-TR" dirty="0"/>
          </a:p>
        </p:txBody>
      </p:sp>
    </p:spTree>
    <p:extLst>
      <p:ext uri="{BB962C8B-B14F-4D97-AF65-F5344CB8AC3E}">
        <p14:creationId xmlns:p14="http://schemas.microsoft.com/office/powerpoint/2010/main" val="199927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8.Sabit ve Değişkenler</a:t>
            </a:r>
          </a:p>
        </p:txBody>
      </p:sp>
      <p:sp>
        <p:nvSpPr>
          <p:cNvPr id="14" name="İçerik Yer Tutucusu 13"/>
          <p:cNvSpPr>
            <a:spLocks noGrp="1"/>
          </p:cNvSpPr>
          <p:nvPr>
            <p:ph idx="1"/>
          </p:nvPr>
        </p:nvSpPr>
        <p:spPr>
          <a:xfrm>
            <a:off x="1065214" y="1752600"/>
            <a:ext cx="5148974" cy="4229100"/>
          </a:xfrm>
        </p:spPr>
        <p:txBody>
          <a:bodyPr rtlCol="0">
            <a:normAutofit/>
          </a:bodyPr>
          <a:lstStyle/>
          <a:p>
            <a:pPr fontAlgn="base"/>
            <a:r>
              <a:rPr lang="tr-TR" dirty="0"/>
              <a:t>Bu durumun tam tersi şekilde bir “değişken” tanımlandığında değeri, program çalıştığı sürece değişebilir.</a:t>
            </a:r>
          </a:p>
          <a:p>
            <a:pPr fontAlgn="base"/>
            <a:r>
              <a:rPr lang="tr-TR" dirty="0"/>
              <a:t>Değişkenlere taşıdığı değerleri ifade eden isimler verilir, bu şekilde belirleyici özellikleri de oluşur.</a:t>
            </a:r>
          </a:p>
          <a:p>
            <a:pPr fontAlgn="base"/>
            <a:r>
              <a:rPr lang="tr-TR" dirty="0"/>
              <a:t>Programcılar çözüm sürecinde ihtiyaç duyulan her bir değişkene ayrı bir isim vermelidir. Böylece bilgisayar bu ismi, ilgili değeri hafızada bulmak için kullanır.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12</a:t>
            </a:fld>
            <a:endParaRPr lang="tr-TR" dirty="0"/>
          </a:p>
        </p:txBody>
      </p:sp>
      <p:pic>
        <p:nvPicPr>
          <p:cNvPr id="6146" name="Picture 2" descr="Sabitler ve Değişkenler">
            <a:extLst>
              <a:ext uri="{FF2B5EF4-FFF2-40B4-BE49-F238E27FC236}">
                <a16:creationId xmlns:a16="http://schemas.microsoft.com/office/drawing/2014/main" id="{C481CC8A-39D9-45C1-AC37-8976F9760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656" y="2104150"/>
            <a:ext cx="5374037" cy="264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6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8.Sabit ve Değişkenler</a:t>
            </a:r>
          </a:p>
        </p:txBody>
      </p:sp>
      <p:sp>
        <p:nvSpPr>
          <p:cNvPr id="14" name="İçerik Yer Tutucusu 13"/>
          <p:cNvSpPr>
            <a:spLocks noGrp="1"/>
          </p:cNvSpPr>
          <p:nvPr>
            <p:ph idx="1"/>
          </p:nvPr>
        </p:nvSpPr>
        <p:spPr/>
        <p:txBody>
          <a:bodyPr rtlCol="0">
            <a:normAutofit/>
          </a:bodyPr>
          <a:lstStyle/>
          <a:p>
            <a:pPr marL="0" indent="0" fontAlgn="base">
              <a:buNone/>
            </a:pPr>
            <a:r>
              <a:rPr lang="tr-TR" dirty="0"/>
              <a:t>Değişkenlere isim verirken ve bunları kullanırken dikkat edilmesi gereken kurallar şunlardır:</a:t>
            </a:r>
          </a:p>
          <a:p>
            <a:pPr lvl="1" fontAlgn="base"/>
            <a:r>
              <a:rPr lang="tr-TR" dirty="0"/>
              <a:t>Değişkene içerdiği değer ile tutarlı isimler veriniz.</a:t>
            </a:r>
          </a:p>
          <a:p>
            <a:pPr lvl="1" fontAlgn="base"/>
            <a:r>
              <a:rPr lang="tr-TR" dirty="0"/>
              <a:t>Değişkenlere isim verirken boşluk kullanmayınız.</a:t>
            </a:r>
          </a:p>
          <a:p>
            <a:pPr lvl="1" fontAlgn="base"/>
            <a:r>
              <a:rPr lang="tr-TR" dirty="0"/>
              <a:t>Değişkenlere isim verirken bir karakter ile başlayınız.</a:t>
            </a:r>
          </a:p>
          <a:p>
            <a:pPr lvl="1" fontAlgn="base"/>
            <a:r>
              <a:rPr lang="tr-TR" dirty="0"/>
              <a:t>Matematiksel semboller kullanmamaya dikkat ediniz.</a:t>
            </a:r>
          </a:p>
          <a:p>
            <a:pPr marL="0" indent="0" fontAlgn="base">
              <a:buNone/>
            </a:pPr>
            <a:r>
              <a:rPr lang="tr-TR" dirty="0"/>
              <a:t>Aşağıda “Doğru” ve “Yanlış” olarak kullanılmış değişken isimleri yer almaktadır: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13</a:t>
            </a:fld>
            <a:endParaRPr lang="tr-TR" dirty="0"/>
          </a:p>
        </p:txBody>
      </p:sp>
      <p:pic>
        <p:nvPicPr>
          <p:cNvPr id="9218" name="Picture 2" descr="https://i1.wp.com/bilgisayarbilim.com/wp-content/uploads/2017/11/Tablo-5.png?resize=406%2C108">
            <a:extLst>
              <a:ext uri="{FF2B5EF4-FFF2-40B4-BE49-F238E27FC236}">
                <a16:creationId xmlns:a16="http://schemas.microsoft.com/office/drawing/2014/main" id="{F3BB170B-6934-4E0B-8404-B9FCC65C6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838" y="4752780"/>
            <a:ext cx="386715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42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8.Sabit ve Değişkenler</a:t>
            </a:r>
          </a:p>
        </p:txBody>
      </p:sp>
      <p:sp>
        <p:nvSpPr>
          <p:cNvPr id="14" name="İçerik Yer Tutucusu 13"/>
          <p:cNvSpPr>
            <a:spLocks noGrp="1"/>
          </p:cNvSpPr>
          <p:nvPr>
            <p:ph idx="1"/>
          </p:nvPr>
        </p:nvSpPr>
        <p:spPr/>
        <p:txBody>
          <a:bodyPr rtlCol="0">
            <a:normAutofit/>
          </a:bodyPr>
          <a:lstStyle/>
          <a:p>
            <a:pPr marL="0" indent="0" fontAlgn="base">
              <a:buNone/>
            </a:pPr>
            <a:r>
              <a:rPr lang="tr-TR" dirty="0"/>
              <a:t>Değişken isimleri konusunda aşağıdaki noktalara dikkat edilmelidir.</a:t>
            </a:r>
          </a:p>
          <a:p>
            <a:pPr lvl="1" fontAlgn="base"/>
            <a:r>
              <a:rPr lang="tr-TR" dirty="0"/>
              <a:t>Bazı platformlar desteklemediği için Türkçe karakter kullanımı tavsiye edilmez.</a:t>
            </a:r>
          </a:p>
          <a:p>
            <a:pPr lvl="1" fontAlgn="base"/>
            <a:r>
              <a:rPr lang="tr-TR" dirty="0"/>
              <a:t>Programlama dillerinde kullanılan komut isimleri değişken olarak kullanılamaz. Çok bilinenleri; </a:t>
            </a:r>
            <a:r>
              <a:rPr lang="tr-TR" dirty="0" err="1"/>
              <a:t>if</a:t>
            </a:r>
            <a:r>
              <a:rPr lang="tr-TR" dirty="0"/>
              <a:t>, </a:t>
            </a:r>
            <a:r>
              <a:rPr lang="tr-TR" dirty="0" err="1"/>
              <a:t>for</a:t>
            </a:r>
            <a:r>
              <a:rPr lang="tr-TR" dirty="0"/>
              <a:t>, </a:t>
            </a:r>
            <a:r>
              <a:rPr lang="tr-TR" dirty="0" err="1"/>
              <a:t>while</a:t>
            </a:r>
            <a:r>
              <a:rPr lang="tr-TR" dirty="0"/>
              <a:t>, else, do, </a:t>
            </a:r>
            <a:r>
              <a:rPr lang="tr-TR" dirty="0" err="1"/>
              <a:t>int</a:t>
            </a:r>
            <a:r>
              <a:rPr lang="tr-TR" dirty="0"/>
              <a:t>, vb.</a:t>
            </a:r>
          </a:p>
          <a:p>
            <a:pPr lvl="1" fontAlgn="base"/>
            <a:r>
              <a:rPr lang="tr-TR" dirty="0"/>
              <a:t>Değişken isimlendirmelerinde boşluk karakteri yerine alt çizgi ( _ ) karakteri kullanılabilir ancak değişken isimlendirmede genellikle küçük harf le başlanır ve ikinci bir kelime yazılacaksa ilk kelimenin hemen ardından büyük harf le devam edilir. Buna “</a:t>
            </a:r>
            <a:r>
              <a:rPr lang="tr-TR" dirty="0" err="1"/>
              <a:t>Camel</a:t>
            </a:r>
            <a:r>
              <a:rPr lang="tr-TR" dirty="0"/>
              <a:t> Karakter” kullanımı denir. Örnek: </a:t>
            </a:r>
            <a:r>
              <a:rPr lang="tr-TR" dirty="0" err="1"/>
              <a:t>tcKimlikNo</a:t>
            </a:r>
            <a:endParaRPr lang="tr-TR" dirty="0"/>
          </a:p>
          <a:p>
            <a:pPr lvl="1" fontAlgn="base"/>
            <a:r>
              <a:rPr lang="tr-TR" dirty="0"/>
              <a:t>Özel karakterler değişken isimlerinde kullanılamaz (*,/, -,+, #,%,&amp;,(,=,?,$,[,{ gibi…).</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14</a:t>
            </a:fld>
            <a:endParaRPr lang="tr-TR" dirty="0"/>
          </a:p>
        </p:txBody>
      </p:sp>
    </p:spTree>
    <p:extLst>
      <p:ext uri="{BB962C8B-B14F-4D97-AF65-F5344CB8AC3E}">
        <p14:creationId xmlns:p14="http://schemas.microsoft.com/office/powerpoint/2010/main" val="280955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5.Problem Çözme Kavramları</a:t>
            </a:r>
          </a:p>
        </p:txBody>
      </p:sp>
      <p:sp>
        <p:nvSpPr>
          <p:cNvPr id="14" name="İçerik Yer Tutucusu 13"/>
          <p:cNvSpPr>
            <a:spLocks noGrp="1"/>
          </p:cNvSpPr>
          <p:nvPr>
            <p:ph idx="1"/>
          </p:nvPr>
        </p:nvSpPr>
        <p:spPr/>
        <p:txBody>
          <a:bodyPr rtlCol="0">
            <a:normAutofit/>
          </a:bodyPr>
          <a:lstStyle/>
          <a:p>
            <a:pPr marL="0" indent="0">
              <a:buNone/>
            </a:pPr>
            <a:r>
              <a:rPr lang="tr-TR" dirty="0"/>
              <a:t>Günlük hayatta karşılaştığımız problemler çok çeşitli olmasına rağmen bilgisayar ile çözebildiğimiz yalnızca 3 tür vardır:</a:t>
            </a:r>
          </a:p>
          <a:p>
            <a:r>
              <a:rPr lang="tr-TR" dirty="0"/>
              <a:t>Hesaplamalı–matematiksel işlem ve süreçler içeren problemler,</a:t>
            </a:r>
          </a:p>
          <a:p>
            <a:r>
              <a:rPr lang="tr-TR" dirty="0"/>
              <a:t>Mantıksal–ilişkisel süreçler içeren problemler,</a:t>
            </a:r>
          </a:p>
          <a:p>
            <a:r>
              <a:rPr lang="tr-TR" dirty="0"/>
              <a:t>Tekrarlayan–matematiksel ya da mantıksal bir dizi işlemin yinelenme sürecini içeren problemler.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2</a:t>
            </a:fld>
            <a:endParaRPr lang="tr-T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5.Problem Çözme Kavramları</a:t>
            </a:r>
          </a:p>
        </p:txBody>
      </p:sp>
      <p:sp>
        <p:nvSpPr>
          <p:cNvPr id="14" name="İçerik Yer Tutucusu 13"/>
          <p:cNvSpPr>
            <a:spLocks noGrp="1"/>
          </p:cNvSpPr>
          <p:nvPr>
            <p:ph idx="1"/>
          </p:nvPr>
        </p:nvSpPr>
        <p:spPr/>
        <p:txBody>
          <a:bodyPr rtlCol="0">
            <a:normAutofit/>
          </a:bodyPr>
          <a:lstStyle/>
          <a:p>
            <a:r>
              <a:rPr lang="tr-TR" dirty="0"/>
              <a:t>Bu bölümde, bilgisayara ilişkin temel kavramlar ve belirtilen türdeki problemleri çözmek için kullanılan ifade ve eşitlikler anlatılmaktadır.</a:t>
            </a:r>
          </a:p>
          <a:p>
            <a:r>
              <a:rPr lang="tr-TR" dirty="0"/>
              <a:t>“Sabit” ve “değişken” önemli iki kavramdır.</a:t>
            </a:r>
          </a:p>
          <a:p>
            <a:r>
              <a:rPr lang="tr-TR" dirty="0"/>
              <a:t>Programcı işlenmemiş hâlde veriyi alır, işlenmiş hâle yani bilgiye dönüştürür. Bunlar eşitlik ve ifadelerin yapı taşlarıdır.</a:t>
            </a:r>
          </a:p>
          <a:p>
            <a:r>
              <a:rPr lang="tr-TR" dirty="0"/>
              <a:t>Programcı, problemi çözebilmek için gereken sabit ve değişkenleri, uygun veri türünde, örneğin sayısal olarak tanımlar.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3</a:t>
            </a:fld>
            <a:endParaRPr lang="tr-TR" dirty="0"/>
          </a:p>
        </p:txBody>
      </p:sp>
    </p:spTree>
    <p:extLst>
      <p:ext uri="{BB962C8B-B14F-4D97-AF65-F5344CB8AC3E}">
        <p14:creationId xmlns:p14="http://schemas.microsoft.com/office/powerpoint/2010/main" val="416588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5.Problem Çözme Kavramları</a:t>
            </a:r>
          </a:p>
        </p:txBody>
      </p:sp>
      <p:sp>
        <p:nvSpPr>
          <p:cNvPr id="14" name="İçerik Yer Tutucusu 13"/>
          <p:cNvSpPr>
            <a:spLocks noGrp="1"/>
          </p:cNvSpPr>
          <p:nvPr>
            <p:ph idx="1"/>
          </p:nvPr>
        </p:nvSpPr>
        <p:spPr/>
        <p:txBody>
          <a:bodyPr rtlCol="0">
            <a:normAutofit lnSpcReduction="10000"/>
          </a:bodyPr>
          <a:lstStyle/>
          <a:p>
            <a:r>
              <a:rPr lang="tr-TR" dirty="0"/>
              <a:t>Diğer önemli kavramlar ise operatör ve fonksiyonlardır.</a:t>
            </a:r>
          </a:p>
          <a:p>
            <a:r>
              <a:rPr lang="tr-TR" dirty="0"/>
              <a:t>“Operatör”, sabit ve değişkenler arasındaki ilişkileri gösteren, eşitlik ve ifadelerde kullanılan işaret ve sembolleri ifade eder.</a:t>
            </a:r>
          </a:p>
          <a:p>
            <a:r>
              <a:rPr lang="tr-TR" dirty="0"/>
              <a:t>Operatörlerin belirli bir hiyerarşik yapı içerisinde kullanılması gerekir.</a:t>
            </a:r>
          </a:p>
          <a:p>
            <a:r>
              <a:rPr lang="tr-TR" dirty="0"/>
              <a:t>Operatörler sabit ve değişkenlerle birlikte kullanıldığında “eşitlik” ve “ifade” olarak adlandırılan yapılar oluşur.</a:t>
            </a:r>
          </a:p>
          <a:p>
            <a:r>
              <a:rPr lang="tr-TR" dirty="0"/>
              <a:t>Eşitlik ve ifadeler ise çözüm sürecinin yapı taşları olan işlemlerdir.</a:t>
            </a:r>
          </a:p>
          <a:p>
            <a:r>
              <a:rPr lang="tr-TR" dirty="0"/>
              <a:t>“Fonksiyonlar” bir dizi işlem seti olarak tanımlanabilir. Tüm bu kavramları anlamadan bilgisayarlar ile problem çözmek olası değildir.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4</a:t>
            </a:fld>
            <a:endParaRPr lang="tr-TR" dirty="0"/>
          </a:p>
        </p:txBody>
      </p:sp>
    </p:spTree>
    <p:extLst>
      <p:ext uri="{BB962C8B-B14F-4D97-AF65-F5344CB8AC3E}">
        <p14:creationId xmlns:p14="http://schemas.microsoft.com/office/powerpoint/2010/main" val="413778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6.Veri Türleri</a:t>
            </a:r>
          </a:p>
        </p:txBody>
      </p:sp>
      <p:sp>
        <p:nvSpPr>
          <p:cNvPr id="14" name="İçerik Yer Tutucusu 13"/>
          <p:cNvSpPr>
            <a:spLocks noGrp="1"/>
          </p:cNvSpPr>
          <p:nvPr>
            <p:ph idx="1"/>
          </p:nvPr>
        </p:nvSpPr>
        <p:spPr>
          <a:xfrm>
            <a:off x="1065214" y="1752600"/>
            <a:ext cx="5736802" cy="4229100"/>
          </a:xfrm>
        </p:spPr>
        <p:txBody>
          <a:bodyPr rtlCol="0">
            <a:normAutofit fontScale="92500" lnSpcReduction="10000"/>
          </a:bodyPr>
          <a:lstStyle/>
          <a:p>
            <a:r>
              <a:rPr lang="tr-TR" dirty="0"/>
              <a:t>Çevremizdeki kavram ve nesneleri farklı şekillerde anlamlandırmak için farklı veri türleri kullanırız. </a:t>
            </a:r>
          </a:p>
          <a:p>
            <a:r>
              <a:rPr lang="tr-TR" dirty="0"/>
              <a:t>Çözümler üretebilmek için bilgisayarlar “</a:t>
            </a:r>
            <a:r>
              <a:rPr lang="tr-TR" dirty="0" err="1"/>
              <a:t>veri”ye</a:t>
            </a:r>
            <a:r>
              <a:rPr lang="tr-TR" dirty="0"/>
              <a:t> gereksinim duyar. Ham veriler, bilgisayar tarafından “girdi” olarak algılanır ve program aracılığı ile işlenir.</a:t>
            </a:r>
          </a:p>
          <a:p>
            <a:r>
              <a:rPr lang="tr-TR" dirty="0"/>
              <a:t>Kullanıcıya geri dönen değer, işlenmiş veridir; “çıktı” ya da “bilgi” olarak adlandırılır. Bilgisayara hangi veri türüyle çalışıyor olduğu mutlaka belirtilmelidir.</a:t>
            </a:r>
          </a:p>
          <a:p>
            <a:r>
              <a:rPr lang="tr-TR" dirty="0"/>
              <a:t>Bir programda farklı veri türleriyle işlem yapılabilir. Örneğin tam sayılar, kesirli sayılar, karakterler, simgeler, metinler ve mantıksal değerler, veri türlerini oluşturur.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5</a:t>
            </a:fld>
            <a:endParaRPr lang="tr-TR" dirty="0"/>
          </a:p>
        </p:txBody>
      </p:sp>
      <p:pic>
        <p:nvPicPr>
          <p:cNvPr id="1026" name="Picture 2" descr="Veri Türleri">
            <a:extLst>
              <a:ext uri="{FF2B5EF4-FFF2-40B4-BE49-F238E27FC236}">
                <a16:creationId xmlns:a16="http://schemas.microsoft.com/office/drawing/2014/main" id="{CE124531-D4C4-4F92-BB33-2C4449212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016" y="1714499"/>
            <a:ext cx="4786895" cy="239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52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6.Veri Türleri</a:t>
            </a:r>
          </a:p>
        </p:txBody>
      </p:sp>
      <p:sp>
        <p:nvSpPr>
          <p:cNvPr id="14" name="İçerik Yer Tutucusu 13"/>
          <p:cNvSpPr>
            <a:spLocks noGrp="1"/>
          </p:cNvSpPr>
          <p:nvPr>
            <p:ph idx="1"/>
          </p:nvPr>
        </p:nvSpPr>
        <p:spPr/>
        <p:txBody>
          <a:bodyPr rtlCol="0">
            <a:normAutofit/>
          </a:bodyPr>
          <a:lstStyle/>
          <a:p>
            <a:pPr marL="0" indent="0">
              <a:buNone/>
            </a:pPr>
            <a:r>
              <a:rPr lang="tr-TR" b="1" dirty="0"/>
              <a:t>Sayısal Veri: </a:t>
            </a:r>
            <a:r>
              <a:rPr lang="tr-TR" dirty="0"/>
              <a:t>Sayısal veriler tüm sayı tiplerini içerir. Sayısal veri, hesaplama işlemlerinde kullanılabilen tek veri türüdür. Pozitif ya da negatif tam sayılar ve reel sayılar kullanılabilir. Sayısal veriler; açılar, uzaklık, nüfus, ücret, yarıçap gibi hesaplama sürecinde gerekli değerler için tanımlanır.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6</a:t>
            </a:fld>
            <a:endParaRPr lang="tr-TR" dirty="0"/>
          </a:p>
        </p:txBody>
      </p:sp>
      <p:pic>
        <p:nvPicPr>
          <p:cNvPr id="2050" name="Picture 2" descr="https://i1.wp.com/bilgisayarbilim.com/wp-content/uploads/2017/11/Tablo-1.png?resize=570%2C144">
            <a:extLst>
              <a:ext uri="{FF2B5EF4-FFF2-40B4-BE49-F238E27FC236}">
                <a16:creationId xmlns:a16="http://schemas.microsoft.com/office/drawing/2014/main" id="{64C82EFB-9FDA-459A-B6A4-848169DB4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247" y="3327530"/>
            <a:ext cx="7054332" cy="178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82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6.Veri Türleri</a:t>
            </a:r>
          </a:p>
        </p:txBody>
      </p:sp>
      <p:sp>
        <p:nvSpPr>
          <p:cNvPr id="14" name="İçerik Yer Tutucusu 13"/>
          <p:cNvSpPr>
            <a:spLocks noGrp="1"/>
          </p:cNvSpPr>
          <p:nvPr>
            <p:ph idx="1"/>
          </p:nvPr>
        </p:nvSpPr>
        <p:spPr/>
        <p:txBody>
          <a:bodyPr rtlCol="0">
            <a:normAutofit/>
          </a:bodyPr>
          <a:lstStyle/>
          <a:p>
            <a:pPr marL="0" indent="0" fontAlgn="base">
              <a:buNone/>
            </a:pPr>
            <a:r>
              <a:rPr lang="tr-TR" b="1" dirty="0"/>
              <a:t>Mantıksal Veri: </a:t>
            </a:r>
            <a:r>
              <a:rPr lang="tr-TR" dirty="0"/>
              <a:t>Mantıksal veri, veri setinde yalnızca iki kelime barındırır: doğru ve yanlış. Bu veri evet ya da hayır şeklindeki karar verme süreçlerinde kullanılır. Örneğin elde edilen değer, beklenen değer mi, evli mi, arabası var mı, öğrenci lise mezunu mu gibi sonucu kesin doğru ya da yanlış olan durumlarda mantıksal veri tanımlaması yapılır. Bu kelimeler ayrılmış özel kelimelerdir ve dizi olarak algılanmaz.</a:t>
            </a:r>
            <a:br>
              <a:rPr lang="tr-TR" dirty="0"/>
            </a:br>
            <a:endParaRPr lang="tr-TR"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7</a:t>
            </a:fld>
            <a:endParaRPr lang="tr-TR" dirty="0"/>
          </a:p>
        </p:txBody>
      </p:sp>
      <p:pic>
        <p:nvPicPr>
          <p:cNvPr id="3076" name="Picture 4" descr="https://i2.wp.com/bilgisayarbilim.com/wp-content/uploads/2017/11/Tablo-3.png?resize=519%2C78">
            <a:extLst>
              <a:ext uri="{FF2B5EF4-FFF2-40B4-BE49-F238E27FC236}">
                <a16:creationId xmlns:a16="http://schemas.microsoft.com/office/drawing/2014/main" id="{46873EE8-F06B-416C-AEC1-79DBFDDC7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729" y="3999917"/>
            <a:ext cx="7345367" cy="110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22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6.Veri Türleri</a:t>
            </a:r>
          </a:p>
        </p:txBody>
      </p:sp>
      <p:sp>
        <p:nvSpPr>
          <p:cNvPr id="14" name="İçerik Yer Tutucusu 13"/>
          <p:cNvSpPr>
            <a:spLocks noGrp="1"/>
          </p:cNvSpPr>
          <p:nvPr>
            <p:ph idx="1"/>
          </p:nvPr>
        </p:nvSpPr>
        <p:spPr/>
        <p:txBody>
          <a:bodyPr rtlCol="0">
            <a:normAutofit fontScale="85000" lnSpcReduction="20000"/>
          </a:bodyPr>
          <a:lstStyle/>
          <a:p>
            <a:pPr marL="0" indent="0" fontAlgn="base">
              <a:buNone/>
            </a:pPr>
            <a:r>
              <a:rPr lang="tr-TR" b="1" dirty="0"/>
              <a:t>Veri Türleri İçin Kurallar</a:t>
            </a:r>
            <a:endParaRPr lang="tr-TR" dirty="0"/>
          </a:p>
          <a:p>
            <a:pPr fontAlgn="base"/>
            <a:r>
              <a:rPr lang="tr-TR" dirty="0"/>
              <a:t>Tanımladığınız veri genellikle sayısal, karakter, dizi ya da mantıksal olmalıdır.</a:t>
            </a:r>
          </a:p>
          <a:p>
            <a:pPr fontAlgn="base"/>
            <a:r>
              <a:rPr lang="tr-TR" dirty="0"/>
              <a:t>Programcı programlama sürecinde verinin adını ve türünü belirtir. Bilgisayar çalışmaya başladığında verinin adı ile türünü eşleştirir.</a:t>
            </a:r>
          </a:p>
          <a:p>
            <a:pPr fontAlgn="base"/>
            <a:r>
              <a:rPr lang="tr-TR" dirty="0"/>
              <a:t>Veri türleri karışık kullanılamaz. Örneğin sayısal olarak tanımlanmış bir veri, dizi olarak algılanamaz. Bu durumda bilgisayar, beklediği veri türü ile karşılamaz ve hata verir.</a:t>
            </a:r>
          </a:p>
          <a:p>
            <a:pPr fontAlgn="base"/>
            <a:r>
              <a:rPr lang="tr-TR" dirty="0"/>
              <a:t>Her bir veri türü kendisi için tanımlı veri setini kullanır.</a:t>
            </a:r>
          </a:p>
          <a:p>
            <a:pPr fontAlgn="base"/>
            <a:r>
              <a:rPr lang="tr-TR" dirty="0"/>
              <a:t>Matematiksel işlemlerde kullanılacak tüm veriler sayısal olarak, diğerleri karakter ya da dizi olarak tanımlanmalıdır.</a:t>
            </a:r>
          </a:p>
          <a:p>
            <a:pPr fontAlgn="base"/>
            <a:r>
              <a:rPr lang="tr-TR" dirty="0"/>
              <a:t>Programcılar kendi tanımladıkları veri türlerini de oluşturabilirler. Kullanıcı tanımlı olarak adlandırılan bu veri türleri, bugünün tarihi, hedef, varılacak süre gibi hem dizi hem de sayısal veriler içeren yapılar oluşturulabilir.</a:t>
            </a:r>
            <a:br>
              <a:rPr lang="tr-TR" dirty="0"/>
            </a:br>
            <a:endParaRPr lang="tr-TR"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8</a:t>
            </a:fld>
            <a:endParaRPr lang="tr-TR" dirty="0"/>
          </a:p>
        </p:txBody>
      </p:sp>
    </p:spTree>
    <p:extLst>
      <p:ext uri="{BB962C8B-B14F-4D97-AF65-F5344CB8AC3E}">
        <p14:creationId xmlns:p14="http://schemas.microsoft.com/office/powerpoint/2010/main" val="134942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6.Veri Türleri</a:t>
            </a:r>
          </a:p>
        </p:txBody>
      </p:sp>
      <p:sp>
        <p:nvSpPr>
          <p:cNvPr id="14" name="İçerik Yer Tutucusu 13"/>
          <p:cNvSpPr>
            <a:spLocks noGrp="1"/>
          </p:cNvSpPr>
          <p:nvPr>
            <p:ph idx="1"/>
          </p:nvPr>
        </p:nvSpPr>
        <p:spPr/>
        <p:txBody>
          <a:bodyPr rtlCol="0">
            <a:normAutofit/>
          </a:bodyPr>
          <a:lstStyle/>
          <a:p>
            <a:pPr marL="0" indent="0" fontAlgn="base">
              <a:buNone/>
            </a:pPr>
            <a:r>
              <a:rPr lang="tr-TR" b="1" dirty="0"/>
              <a:t>Örnekler</a:t>
            </a:r>
            <a:br>
              <a:rPr lang="tr-TR" dirty="0"/>
            </a:br>
            <a:endParaRPr lang="tr-TR"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9</a:t>
            </a:fld>
            <a:endParaRPr lang="tr-TR" dirty="0"/>
          </a:p>
        </p:txBody>
      </p:sp>
      <p:pic>
        <p:nvPicPr>
          <p:cNvPr id="4098" name="Picture 2" descr="https://i1.wp.com/bilgisayarbilim.com/wp-content/uploads/2017/11/Tablo-4.png?resize=644%2C460">
            <a:extLst>
              <a:ext uri="{FF2B5EF4-FFF2-40B4-BE49-F238E27FC236}">
                <a16:creationId xmlns:a16="http://schemas.microsoft.com/office/drawing/2014/main" id="{94376FFA-4D47-4C2D-A84B-DBB287F8C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6157" y="1946099"/>
            <a:ext cx="5676512" cy="405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72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Doğa Çizimi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Doğa sunumu, resimli manzara tasarımı (geniş ekran)</Template>
  <TotalTime>196</TotalTime>
  <Words>1054</Words>
  <Application>Microsoft Office PowerPoint</Application>
  <PresentationFormat>Geniş ekran</PresentationFormat>
  <Paragraphs>104</Paragraphs>
  <Slides>14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Agency FB</vt:lpstr>
      <vt:lpstr>Arial</vt:lpstr>
      <vt:lpstr>Segoe Print</vt:lpstr>
      <vt:lpstr>Doğa Çizimi 16x9</vt:lpstr>
      <vt:lpstr>Bilgisayar Bilimi</vt:lpstr>
      <vt:lpstr>5.Problem Çözme Kavramları</vt:lpstr>
      <vt:lpstr>5.Problem Çözme Kavramları</vt:lpstr>
      <vt:lpstr>5.Problem Çözme Kavramları</vt:lpstr>
      <vt:lpstr>6.Veri Türleri</vt:lpstr>
      <vt:lpstr>6.Veri Türleri</vt:lpstr>
      <vt:lpstr>6.Veri Türleri</vt:lpstr>
      <vt:lpstr>6.Veri Türleri</vt:lpstr>
      <vt:lpstr>6.Veri Türleri</vt:lpstr>
      <vt:lpstr>7.Bilgisayar Veriyi Nasıl Saklar?</vt:lpstr>
      <vt:lpstr>8.Sabit ve Değişkenler</vt:lpstr>
      <vt:lpstr>8.Sabit ve Değişkenler</vt:lpstr>
      <vt:lpstr>8.Sabit ve Değişkenler</vt:lpstr>
      <vt:lpstr>8.Sabit ve Değişkenler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Bilimi</dc:title>
  <dc:creator>Azra</dc:creator>
  <cp:lastModifiedBy>Azra</cp:lastModifiedBy>
  <cp:revision>45</cp:revision>
  <dcterms:created xsi:type="dcterms:W3CDTF">2017-11-17T18:05:37Z</dcterms:created>
  <dcterms:modified xsi:type="dcterms:W3CDTF">2017-12-18T19:27:49Z</dcterms:modified>
</cp:coreProperties>
</file>