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60" r:id="rId4"/>
    <p:sldId id="261"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81A258AE-D902-47BA-A0DB-3AEBDE9895B6}">
          <p14:sldIdLst>
            <p14:sldId id="257"/>
            <p14:sldId id="258"/>
            <p14:sldId id="260"/>
            <p14:sldId id="261"/>
            <p14:sldId id="275"/>
            <p14:sldId id="276"/>
            <p14:sldId id="277"/>
            <p14:sldId id="278"/>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0" autoAdjust="0"/>
  </p:normalViewPr>
  <p:slideViewPr>
    <p:cSldViewPr snapToGrid="0">
      <p:cViewPr varScale="1">
        <p:scale>
          <a:sx n="68" d="100"/>
          <a:sy n="68" d="100"/>
        </p:scale>
        <p:origin x="8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atin typeface="Agency FB" panose="020B0503020202020204" pitchFamily="34" charset="0"/>
              </a:defRPr>
            </a:lvl1pPr>
          </a:lstStyle>
          <a:p>
            <a:pPr rtl="0"/>
            <a:r>
              <a:rPr lang="tr-TR" dirty="0"/>
              <a:t>Asıl başlık stilini düzenlemek için tıklayın</a:t>
            </a:r>
            <a:endParaRPr dirty="0"/>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stilini düzenlemek için tıklayın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9DE9FBD4-81B9-4EC5-9C38-3D7701D0B0A5}" type="datetime1">
              <a:rPr lang="tr-TR" smtClean="0"/>
              <a:t>18.12.2017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a:xfrm>
            <a:off x="8075611" y="6019801"/>
            <a:ext cx="1396260" cy="228600"/>
          </a:xfrm>
        </p:spPr>
        <p:txBody>
          <a:bodyPr rtlCol="0"/>
          <a:lstStyle/>
          <a:p>
            <a:pPr rtl="0"/>
            <a:fld id="{CE525153-F359-4067-B2BF-CF23A8772BE7}" type="datetime1">
              <a:rPr lang="tr-TR" smtClean="0"/>
              <a:t>18.12.2017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stilini düzenlemek için tıklayın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simgeye tıklayın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a:p>
        </p:txBody>
      </p:sp>
      <p:sp>
        <p:nvSpPr>
          <p:cNvPr id="5" name="Tarih Yer Tutucusu 4"/>
          <p:cNvSpPr>
            <a:spLocks noGrp="1"/>
          </p:cNvSpPr>
          <p:nvPr>
            <p:ph type="dt" sz="half" idx="10"/>
          </p:nvPr>
        </p:nvSpPr>
        <p:spPr/>
        <p:txBody>
          <a:bodyPr rtlCol="0"/>
          <a:lstStyle/>
          <a:p>
            <a:pPr rtl="0"/>
            <a:fld id="{C88539D6-B0D8-489F-8FB0-198919CE3F75}" type="datetime1">
              <a:rPr lang="tr-TR" smtClean="0"/>
              <a:t>18.12.2017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410BA128-BCE0-480A-9840-BF694E9B4697}" type="datetime1">
              <a:rPr lang="tr-TR" smtClean="0"/>
              <a:t>18.12.2017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stilini düzenlemek için tıklayın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502A197A-660C-43E7-B81F-A312823B10A0}" type="datetime1">
              <a:rPr lang="tr-TR" smtClean="0"/>
              <a:t>18.12.2017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Agency FB" panose="020B0503020202020204" pitchFamily="34" charset="0"/>
              </a:defRPr>
            </a:lvl1pPr>
          </a:lstStyle>
          <a:p>
            <a:pPr rtl="0"/>
            <a:r>
              <a:rPr lang="tr-TR" dirty="0"/>
              <a:t>Asıl başlık stilini düzenlemek için tıklayın</a:t>
            </a:r>
            <a:endParaRPr dirty="0"/>
          </a:p>
        </p:txBody>
      </p:sp>
      <p:sp>
        <p:nvSpPr>
          <p:cNvPr id="3" name="İçerik Yer Tutucusu 2"/>
          <p:cNvSpPr>
            <a:spLocks noGrp="1"/>
          </p:cNvSpPr>
          <p:nvPr>
            <p:ph idx="1"/>
          </p:nvPr>
        </p:nvSpPr>
        <p:spPr/>
        <p:txBody>
          <a:bodyPr rtlCol="0"/>
          <a:lstStyle>
            <a:lvl1pPr>
              <a:defRPr>
                <a:latin typeface="Agency FB" panose="020B0503020202020204" pitchFamily="34" charset="0"/>
              </a:defRPr>
            </a:lvl1pPr>
            <a:lvl2pPr>
              <a:defRPr>
                <a:latin typeface="Agency FB" panose="020B0503020202020204" pitchFamily="34" charset="0"/>
              </a:defRPr>
            </a:lvl2pPr>
            <a:lvl3pPr>
              <a:defRPr>
                <a:latin typeface="Agency FB" panose="020B0503020202020204" pitchFamily="34" charset="0"/>
              </a:defRPr>
            </a:lvl3pPr>
            <a:lvl4pPr>
              <a:defRPr>
                <a:latin typeface="Agency FB" panose="020B0503020202020204" pitchFamily="34" charset="0"/>
              </a:defRPr>
            </a:lvl4pPr>
            <a:lvl5pPr>
              <a:defRPr>
                <a:latin typeface="Agency FB" panose="020B0503020202020204" pitchFamily="34" charset="0"/>
              </a:defRPr>
            </a:lvl5p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r>
              <a:rPr lang="tr-TR"/>
              <a:t>Mehmet ÇOLAK - Bilişim Teknolojileri Öğretmeni</a:t>
            </a:r>
            <a:endParaRPr/>
          </a:p>
        </p:txBody>
      </p:sp>
      <p:sp>
        <p:nvSpPr>
          <p:cNvPr id="4" name="Tarih Yer Tutucusu 3"/>
          <p:cNvSpPr>
            <a:spLocks noGrp="1"/>
          </p:cNvSpPr>
          <p:nvPr>
            <p:ph type="dt" sz="half" idx="10"/>
          </p:nvPr>
        </p:nvSpPr>
        <p:spPr/>
        <p:txBody>
          <a:bodyPr rtlCol="0"/>
          <a:lstStyle/>
          <a:p>
            <a:pPr rtl="0"/>
            <a:fld id="{9D1BA2F7-92D1-43CA-BF15-5690C6498165}" type="datetime1">
              <a:rPr lang="tr-TR" smtClean="0"/>
              <a:t>18.12.2017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stilini düzenlemek için tıklayın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atin typeface="+mj-lt"/>
              </a:defRPr>
            </a:lvl1pPr>
          </a:lstStyle>
          <a:p>
            <a:pPr rtl="0"/>
            <a:r>
              <a:rPr lang="tr-TR" dirty="0"/>
              <a:t>Asıl başlık stilini düzenlemek için tıklayın</a:t>
            </a:r>
            <a:endParaRPr dirty="0"/>
          </a:p>
        </p:txBody>
      </p:sp>
      <p:sp>
        <p:nvSpPr>
          <p:cNvPr id="3" name="İçerik Yer Tutucusu 2"/>
          <p:cNvSpPr>
            <a:spLocks noGrp="1"/>
          </p:cNvSpPr>
          <p:nvPr>
            <p:ph sz="half" idx="1"/>
          </p:nvPr>
        </p:nvSpPr>
        <p:spPr>
          <a:xfrm>
            <a:off x="1065212" y="1825625"/>
            <a:ext cx="4954588"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4" name="İçerik Yer Tutucusu 3"/>
          <p:cNvSpPr>
            <a:spLocks noGrp="1"/>
          </p:cNvSpPr>
          <p:nvPr>
            <p:ph sz="half" idx="2"/>
          </p:nvPr>
        </p:nvSpPr>
        <p:spPr>
          <a:xfrm>
            <a:off x="6172200" y="1825625"/>
            <a:ext cx="4951414" cy="4187952"/>
          </a:xfrm>
        </p:spPr>
        <p:txBody>
          <a:bodyPr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endParaRPr dirty="0"/>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r>
              <a:rPr lang="tr-TR"/>
              <a:t>Mehmet ÇOLAK - Bilişim Teknolojileri Öğretmeni</a:t>
            </a:r>
            <a:endParaRPr dirty="0"/>
          </a:p>
        </p:txBody>
      </p:sp>
      <p:sp>
        <p:nvSpPr>
          <p:cNvPr id="5" name="Tarih Yer Tutucusu 4"/>
          <p:cNvSpPr>
            <a:spLocks noGrp="1"/>
          </p:cNvSpPr>
          <p:nvPr>
            <p:ph type="dt" sz="half" idx="10"/>
          </p:nvPr>
        </p:nvSpPr>
        <p:spPr/>
        <p:txBody>
          <a:bodyPr rtlCol="0"/>
          <a:lstStyle/>
          <a:p>
            <a:pPr rtl="0"/>
            <a:fld id="{AB4CF865-D161-4563-9181-AFC64309AE27}" type="datetime1">
              <a:rPr lang="tr-TR" smtClean="0"/>
              <a:t>18.12.2017</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r>
              <a:rPr lang="tr-TR"/>
              <a:t>Mehmet ÇOLAK - Bilişim Teknolojileri Öğretmeni</a:t>
            </a:r>
            <a:endParaRPr/>
          </a:p>
        </p:txBody>
      </p:sp>
      <p:sp>
        <p:nvSpPr>
          <p:cNvPr id="7" name="Tarih Yer Tutucusu 6"/>
          <p:cNvSpPr>
            <a:spLocks noGrp="1"/>
          </p:cNvSpPr>
          <p:nvPr>
            <p:ph type="dt" sz="half" idx="10"/>
          </p:nvPr>
        </p:nvSpPr>
        <p:spPr/>
        <p:txBody>
          <a:bodyPr rtlCol="0"/>
          <a:lstStyle/>
          <a:p>
            <a:pPr rtl="0"/>
            <a:fld id="{6A8A7E62-E225-4029-BCD6-BA0CC27E55D5}" type="datetime1">
              <a:rPr lang="tr-TR" smtClean="0"/>
              <a:t>18.12.2017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r>
              <a:rPr lang="tr-TR"/>
              <a:t>Mehmet ÇOLAK - Bilişim Teknolojileri Öğretmeni</a:t>
            </a:r>
            <a:endParaRPr/>
          </a:p>
        </p:txBody>
      </p:sp>
      <p:sp>
        <p:nvSpPr>
          <p:cNvPr id="3" name="Tarih Yer Tutucusu 2"/>
          <p:cNvSpPr>
            <a:spLocks noGrp="1"/>
          </p:cNvSpPr>
          <p:nvPr>
            <p:ph type="dt" sz="half" idx="10"/>
          </p:nvPr>
        </p:nvSpPr>
        <p:spPr/>
        <p:txBody>
          <a:bodyPr rtlCol="0"/>
          <a:lstStyle/>
          <a:p>
            <a:pPr rtl="0"/>
            <a:fld id="{7B2E1451-ADF3-4A06-A7AD-A7E6F5E2CFE6}" type="datetime1">
              <a:rPr lang="tr-TR" smtClean="0"/>
              <a:t>18.12.2017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r>
              <a:rPr lang="tr-TR"/>
              <a:t>Mehmet ÇOLAK - Bilişim Teknolojileri Öğretmeni</a:t>
            </a:r>
            <a:endParaRPr/>
          </a:p>
        </p:txBody>
      </p:sp>
      <p:sp>
        <p:nvSpPr>
          <p:cNvPr id="2" name="Tarih Yer Tutucusu 1"/>
          <p:cNvSpPr>
            <a:spLocks noGrp="1"/>
          </p:cNvSpPr>
          <p:nvPr>
            <p:ph type="dt" sz="half" idx="10"/>
          </p:nvPr>
        </p:nvSpPr>
        <p:spPr/>
        <p:txBody>
          <a:bodyPr rtlCol="0"/>
          <a:lstStyle/>
          <a:p>
            <a:pPr rtl="0"/>
            <a:fld id="{A7FAC31A-F9A9-430E-B67C-DF2581AD2EC0}" type="datetime1">
              <a:rPr lang="tr-TR" smtClean="0"/>
              <a:t>18.12.2017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stilini düzenlemek için tıklayın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6C1CE534-1530-49A5-94E5-52057697A736}" type="datetime1">
              <a:rPr lang="tr-TR" smtClean="0"/>
              <a:t>18.12.2017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simgeye tıklayın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r>
              <a:rPr lang="tr-TR"/>
              <a:t>Mehmet ÇOLAK - Bilişim Teknolojileri Öğretmeni</a:t>
            </a:r>
            <a:endParaRPr/>
          </a:p>
        </p:txBody>
      </p:sp>
      <p:sp>
        <p:nvSpPr>
          <p:cNvPr id="6" name="Tarih Yer Tutucusu 5"/>
          <p:cNvSpPr>
            <a:spLocks noGrp="1"/>
          </p:cNvSpPr>
          <p:nvPr>
            <p:ph type="dt" sz="half" idx="10"/>
          </p:nvPr>
        </p:nvSpPr>
        <p:spPr/>
        <p:txBody>
          <a:bodyPr rtlCol="0"/>
          <a:lstStyle/>
          <a:p>
            <a:pPr rtl="0"/>
            <a:fld id="{EAC832FE-4004-4847-916C-66A5BC0B23F2}" type="datetime1">
              <a:rPr lang="tr-TR" smtClean="0"/>
              <a:t>18.12.2017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Mehmet ÇOLAK - Bilişim Teknolojileri Öğretmeni</a:t>
            </a:r>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fld id="{0538848E-7660-4C40-BA5E-1BE31A943E66}" type="datetime1">
              <a:rPr lang="tr-TR" smtClean="0"/>
              <a:t>18.12.2017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normAutofit/>
          </a:bodyPr>
          <a:lstStyle/>
          <a:p>
            <a:r>
              <a:rPr lang="tr-TR" dirty="0"/>
              <a:t>Bilgisayar Bilimi</a:t>
            </a:r>
            <a:endParaRPr lang="tr" dirty="0"/>
          </a:p>
        </p:txBody>
      </p:sp>
      <p:sp>
        <p:nvSpPr>
          <p:cNvPr id="3" name="Alt Başlık 2"/>
          <p:cNvSpPr>
            <a:spLocks noGrp="1"/>
          </p:cNvSpPr>
          <p:nvPr>
            <p:ph type="subTitle" idx="1"/>
          </p:nvPr>
        </p:nvSpPr>
        <p:spPr/>
        <p:txBody>
          <a:bodyPr rtlCol="0">
            <a:normAutofit/>
          </a:bodyPr>
          <a:lstStyle/>
          <a:p>
            <a:r>
              <a:rPr lang="tr-TR" dirty="0"/>
              <a:t>Koşullu Durumlar</a:t>
            </a:r>
            <a:endParaRPr lang="tr"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6. </a:t>
            </a:r>
            <a:r>
              <a:rPr lang="tr-TR" dirty="0" err="1"/>
              <a:t>Pass</a:t>
            </a:r>
            <a:r>
              <a:rPr lang="tr-TR" dirty="0"/>
              <a:t> İfadesi</a:t>
            </a:r>
          </a:p>
        </p:txBody>
      </p:sp>
      <p:sp>
        <p:nvSpPr>
          <p:cNvPr id="14" name="İçerik Yer Tutucusu 13"/>
          <p:cNvSpPr>
            <a:spLocks noGrp="1"/>
          </p:cNvSpPr>
          <p:nvPr>
            <p:ph idx="1"/>
          </p:nvPr>
        </p:nvSpPr>
        <p:spPr/>
        <p:txBody>
          <a:bodyPr rtlCol="0">
            <a:normAutofit/>
          </a:bodyPr>
          <a:lstStyle/>
          <a:p>
            <a:pPr marL="0" indent="0" fontAlgn="base">
              <a:buNone/>
            </a:pPr>
            <a:r>
              <a:rPr lang="tr-TR" dirty="0" err="1"/>
              <a:t>Pass</a:t>
            </a:r>
            <a:r>
              <a:rPr lang="tr-TR" dirty="0"/>
              <a:t> ifadesi </a:t>
            </a:r>
            <a:r>
              <a:rPr lang="tr-TR" dirty="0" err="1"/>
              <a:t>Python’da</a:t>
            </a:r>
            <a:r>
              <a:rPr lang="tr-TR" dirty="0"/>
              <a:t> herhangi bir işlem yapmadan geçeceğimiz durumlarda kullanılır. Kısaca “Hiçbir şey yapmadan yola devam et!” anlamı katar.</a:t>
            </a:r>
          </a:p>
          <a:p>
            <a:pPr marL="393192" lvl="1" indent="0" fontAlgn="base">
              <a:buNone/>
            </a:pPr>
            <a:r>
              <a:rPr lang="tr-TR" b="1" dirty="0" err="1"/>
              <a:t>if</a:t>
            </a:r>
            <a:r>
              <a:rPr lang="tr-TR" b="1" dirty="0"/>
              <a:t> x == 2:</a:t>
            </a:r>
          </a:p>
          <a:p>
            <a:pPr marL="393192" lvl="1" indent="0" fontAlgn="base">
              <a:buNone/>
            </a:pPr>
            <a:r>
              <a:rPr lang="tr-TR" b="1" dirty="0" err="1"/>
              <a:t>print</a:t>
            </a:r>
            <a:r>
              <a:rPr lang="tr-TR" b="1" dirty="0"/>
              <a:t>(x)</a:t>
            </a:r>
          </a:p>
          <a:p>
            <a:pPr marL="393192" lvl="1" indent="0" fontAlgn="base">
              <a:buNone/>
            </a:pPr>
            <a:r>
              <a:rPr lang="tr-TR" b="1" dirty="0"/>
              <a:t>else:</a:t>
            </a:r>
          </a:p>
          <a:p>
            <a:pPr marL="393192" lvl="1" indent="0" fontAlgn="base">
              <a:buNone/>
            </a:pPr>
            <a:r>
              <a:rPr lang="tr-TR" b="1" dirty="0" err="1"/>
              <a:t>pass</a:t>
            </a:r>
            <a:r>
              <a:rPr lang="tr-TR" b="1" dirty="0"/>
              <a:t> </a:t>
            </a:r>
            <a:r>
              <a:rPr lang="tr-TR" b="1" dirty="0">
                <a:solidFill>
                  <a:srgbClr val="00B050"/>
                </a:solidFill>
              </a:rPr>
              <a:t># x 2’ye eşit değilse hiçbir şey yapma</a:t>
            </a:r>
          </a:p>
          <a:p>
            <a:pPr marL="393192" lvl="1" indent="0" fontAlgn="base">
              <a:buNone/>
            </a:pPr>
            <a:r>
              <a:rPr lang="tr-TR" b="1" dirty="0" err="1"/>
              <a:t>if</a:t>
            </a:r>
            <a:r>
              <a:rPr lang="tr-TR" b="1" dirty="0"/>
              <a:t> x == 2:</a:t>
            </a:r>
          </a:p>
          <a:p>
            <a:pPr marL="393192" lvl="1" indent="0" fontAlgn="base">
              <a:buNone/>
            </a:pPr>
            <a:r>
              <a:rPr lang="tr-TR" b="1" dirty="0" err="1"/>
              <a:t>print</a:t>
            </a:r>
            <a:r>
              <a:rPr lang="tr-TR" b="1" dirty="0"/>
              <a:t>(x) </a:t>
            </a:r>
            <a:r>
              <a:rPr lang="tr-TR" b="1" dirty="0">
                <a:solidFill>
                  <a:srgbClr val="00B050"/>
                </a:solidFill>
              </a:rPr>
              <a:t># yalnızca x 2’ye eşitse yazdır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10</a:t>
            </a:fld>
            <a:endParaRPr lang="tr-TR" dirty="0"/>
          </a:p>
        </p:txBody>
      </p:sp>
    </p:spTree>
    <p:extLst>
      <p:ext uri="{BB962C8B-B14F-4D97-AF65-F5344CB8AC3E}">
        <p14:creationId xmlns:p14="http://schemas.microsoft.com/office/powerpoint/2010/main" val="11315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7. Kayan Noktalı Eşitlik</a:t>
            </a:r>
          </a:p>
        </p:txBody>
      </p:sp>
      <p:sp>
        <p:nvSpPr>
          <p:cNvPr id="14" name="İçerik Yer Tutucusu 13"/>
          <p:cNvSpPr>
            <a:spLocks noGrp="1"/>
          </p:cNvSpPr>
          <p:nvPr>
            <p:ph idx="1"/>
          </p:nvPr>
        </p:nvSpPr>
        <p:spPr/>
        <p:txBody>
          <a:bodyPr rtlCol="0">
            <a:normAutofit/>
          </a:bodyPr>
          <a:lstStyle/>
          <a:p>
            <a:pPr marL="0" indent="0" fontAlgn="base">
              <a:buNone/>
            </a:pPr>
            <a:r>
              <a:rPr lang="tr-TR" dirty="0"/>
              <a:t>Eşitlik operatörü (==) gerçek eşitlik olup olmadığını kontrol eder. Ancak kayan noktalı sayılarla işlem yaparken bu durum sorun oluşturabilir. Örneğin,</a:t>
            </a:r>
          </a:p>
          <a:p>
            <a:pPr marL="393192" lvl="1" indent="0" fontAlgn="base">
              <a:buNone/>
            </a:pPr>
            <a:r>
              <a:rPr lang="tr-TR" b="1" dirty="0"/>
              <a:t>d1 = 1.11 – 1.10</a:t>
            </a:r>
            <a:br>
              <a:rPr lang="tr-TR" dirty="0"/>
            </a:br>
            <a:r>
              <a:rPr lang="tr-TR" b="1" dirty="0"/>
              <a:t>d2 = 2.11 – 2.10</a:t>
            </a:r>
            <a:br>
              <a:rPr lang="tr-TR" dirty="0"/>
            </a:br>
            <a:r>
              <a:rPr lang="tr-TR" b="1" dirty="0" err="1"/>
              <a:t>print</a:t>
            </a:r>
            <a:r>
              <a:rPr lang="tr-TR" b="1" dirty="0"/>
              <a:t>(“d1 =”, d1, ” d2 =”, d2)</a:t>
            </a:r>
            <a:br>
              <a:rPr lang="tr-TR" dirty="0"/>
            </a:br>
            <a:r>
              <a:rPr lang="tr-TR" b="1" dirty="0" err="1"/>
              <a:t>if</a:t>
            </a:r>
            <a:r>
              <a:rPr lang="tr-TR" b="1" dirty="0"/>
              <a:t> d1 == d2:</a:t>
            </a:r>
            <a:br>
              <a:rPr lang="tr-TR" dirty="0"/>
            </a:br>
            <a:r>
              <a:rPr lang="tr-TR" b="1" dirty="0" err="1"/>
              <a:t>print</a:t>
            </a:r>
            <a:r>
              <a:rPr lang="tr-TR" b="1" dirty="0"/>
              <a:t>(“Aynı”)</a:t>
            </a:r>
            <a:br>
              <a:rPr lang="tr-TR" dirty="0"/>
            </a:br>
            <a:r>
              <a:rPr lang="tr-TR" b="1" dirty="0"/>
              <a:t>else:</a:t>
            </a:r>
            <a:br>
              <a:rPr lang="tr-TR" dirty="0"/>
            </a:br>
            <a:r>
              <a:rPr lang="tr-TR" b="1" dirty="0" err="1"/>
              <a:t>print</a:t>
            </a:r>
            <a:r>
              <a:rPr lang="tr-TR" b="1" dirty="0"/>
              <a:t>(“Farklı”)</a:t>
            </a:r>
            <a:endParaRPr lang="tr-TR" dirty="0"/>
          </a:p>
          <a:p>
            <a:pPr marL="0" indent="0" fontAlgn="base">
              <a:buNone/>
            </a:pPr>
            <a:r>
              <a:rPr lang="tr-TR" dirty="0"/>
              <a:t>Normalde, matematiksel işlem yapıldığında aşağıdaki gibi bir eşitliğin olduğu görülür.</a:t>
            </a:r>
          </a:p>
          <a:p>
            <a:pPr marL="393192" lvl="1" indent="0" fontAlgn="base">
              <a:buNone/>
            </a:pPr>
            <a:r>
              <a:rPr lang="tr-TR" b="1" dirty="0"/>
              <a:t>1.11 1.10 = 0.01 = 2.11 2.10</a:t>
            </a:r>
          </a:p>
          <a:p>
            <a:pPr marL="0" indent="0" fontAlgn="base">
              <a:buNone/>
            </a:pP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11</a:t>
            </a:fld>
            <a:endParaRPr lang="tr-TR" dirty="0"/>
          </a:p>
        </p:txBody>
      </p:sp>
    </p:spTree>
    <p:extLst>
      <p:ext uri="{BB962C8B-B14F-4D97-AF65-F5344CB8AC3E}">
        <p14:creationId xmlns:p14="http://schemas.microsoft.com/office/powerpoint/2010/main" val="271151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8. İç İçe Koşul İfadeleri</a:t>
            </a:r>
          </a:p>
        </p:txBody>
      </p:sp>
      <p:sp>
        <p:nvSpPr>
          <p:cNvPr id="14" name="İçerik Yer Tutucusu 13"/>
          <p:cNvSpPr>
            <a:spLocks noGrp="1"/>
          </p:cNvSpPr>
          <p:nvPr>
            <p:ph idx="1"/>
          </p:nvPr>
        </p:nvSpPr>
        <p:spPr/>
        <p:txBody>
          <a:bodyPr rtlCol="0">
            <a:normAutofit fontScale="70000" lnSpcReduction="20000"/>
          </a:bodyPr>
          <a:lstStyle/>
          <a:p>
            <a:pPr marL="0" indent="0" fontAlgn="base">
              <a:buNone/>
            </a:pPr>
            <a:r>
              <a:rPr lang="tr-TR" dirty="0"/>
              <a:t>Karşılaştırma yapıları kullanırken bazı durumlarda istenilen koşulların birden fazla şarta aynı anda uyması istenebilir. Bu durumda koşul yapılarının birbirinin içinde kullanılması gerekir. Bu şekilde bir yapı kullanıldığında istenilen komut veya komut kümelerinin yapılması için iki koşul ifadesinin de True olması gerekir. Örneğin;</a:t>
            </a:r>
          </a:p>
          <a:p>
            <a:pPr marL="393192" lvl="1" indent="0" fontAlgn="base">
              <a:buNone/>
            </a:pPr>
            <a:r>
              <a:rPr lang="tr-TR" b="1" dirty="0" err="1"/>
              <a:t>deger</a:t>
            </a:r>
            <a:r>
              <a:rPr lang="tr-TR" b="1" dirty="0"/>
              <a:t> = </a:t>
            </a:r>
            <a:r>
              <a:rPr lang="tr-TR" b="1" dirty="0" err="1"/>
              <a:t>int</a:t>
            </a:r>
            <a:r>
              <a:rPr lang="tr-TR" b="1" dirty="0"/>
              <a:t>(</a:t>
            </a:r>
            <a:r>
              <a:rPr lang="tr-TR" b="1" dirty="0" err="1"/>
              <a:t>input</a:t>
            </a:r>
            <a:r>
              <a:rPr lang="tr-TR" b="1" dirty="0"/>
              <a:t>(“Lütfen 0….10 aralığında bir tam sayı giriniz: “)</a:t>
            </a:r>
          </a:p>
          <a:p>
            <a:pPr marL="393192" lvl="1" indent="0" fontAlgn="base">
              <a:buNone/>
            </a:pPr>
            <a:r>
              <a:rPr lang="tr-TR" b="1" dirty="0" err="1"/>
              <a:t>if</a:t>
            </a:r>
            <a:r>
              <a:rPr lang="tr-TR" b="1" dirty="0"/>
              <a:t> </a:t>
            </a:r>
            <a:r>
              <a:rPr lang="tr-TR" b="1" dirty="0" err="1"/>
              <a:t>deger</a:t>
            </a:r>
            <a:r>
              <a:rPr lang="tr-TR" b="1" dirty="0"/>
              <a:t> &gt;= 0 </a:t>
            </a:r>
            <a:r>
              <a:rPr lang="tr-TR" b="1" dirty="0" err="1"/>
              <a:t>and</a:t>
            </a:r>
            <a:r>
              <a:rPr lang="tr-TR" b="1" dirty="0"/>
              <a:t> </a:t>
            </a:r>
            <a:r>
              <a:rPr lang="tr-TR" b="1" dirty="0" err="1"/>
              <a:t>deger</a:t>
            </a:r>
            <a:r>
              <a:rPr lang="tr-TR" b="1" dirty="0"/>
              <a:t> &lt;= 10: # İkili koşul kontrolü</a:t>
            </a:r>
          </a:p>
          <a:p>
            <a:pPr marL="393192" lvl="1" indent="0" fontAlgn="base">
              <a:buNone/>
            </a:pPr>
            <a:r>
              <a:rPr lang="tr-TR" b="1" dirty="0" err="1"/>
              <a:t>print</a:t>
            </a:r>
            <a:r>
              <a:rPr lang="tr-TR" b="1" dirty="0"/>
              <a:t>(“aralıkta”)</a:t>
            </a:r>
          </a:p>
          <a:p>
            <a:pPr marL="393192" lvl="1" indent="0" fontAlgn="base">
              <a:buNone/>
            </a:pPr>
            <a:r>
              <a:rPr lang="tr-TR" b="1" dirty="0" err="1"/>
              <a:t>print</a:t>
            </a:r>
            <a:r>
              <a:rPr lang="tr-TR" b="1" dirty="0"/>
              <a:t>(“tamamlandı”)</a:t>
            </a:r>
          </a:p>
          <a:p>
            <a:pPr marL="0" indent="0" fontAlgn="base">
              <a:buNone/>
            </a:pPr>
            <a:r>
              <a:rPr lang="tr-TR" dirty="0"/>
              <a:t>yerine, her koşul ayrı olacak şekilde daha basit bir iç içe koşul yazılabilir.</a:t>
            </a:r>
          </a:p>
          <a:p>
            <a:pPr marL="393192" lvl="1" indent="0" fontAlgn="base">
              <a:buNone/>
            </a:pPr>
            <a:r>
              <a:rPr lang="tr-TR" b="1" dirty="0" err="1"/>
              <a:t>deger</a:t>
            </a:r>
            <a:r>
              <a:rPr lang="tr-TR" b="1" dirty="0"/>
              <a:t> = </a:t>
            </a:r>
            <a:r>
              <a:rPr lang="tr-TR" b="1" dirty="0" err="1"/>
              <a:t>int</a:t>
            </a:r>
            <a:r>
              <a:rPr lang="tr-TR" b="1" dirty="0"/>
              <a:t>(</a:t>
            </a:r>
            <a:r>
              <a:rPr lang="tr-TR" b="1" dirty="0" err="1"/>
              <a:t>input</a:t>
            </a:r>
            <a:r>
              <a:rPr lang="tr-TR" b="1" dirty="0"/>
              <a:t>(“Lütfen 0….10 aralığında bir tam sayı giriniz: “)</a:t>
            </a:r>
          </a:p>
          <a:p>
            <a:pPr marL="393192" lvl="1" indent="0" fontAlgn="base">
              <a:buNone/>
            </a:pPr>
            <a:r>
              <a:rPr lang="tr-TR" b="1" dirty="0" err="1"/>
              <a:t>if</a:t>
            </a:r>
            <a:r>
              <a:rPr lang="tr-TR" b="1" dirty="0"/>
              <a:t> </a:t>
            </a:r>
            <a:r>
              <a:rPr lang="tr-TR" b="1" dirty="0" err="1"/>
              <a:t>deger</a:t>
            </a:r>
            <a:r>
              <a:rPr lang="tr-TR" b="1" dirty="0"/>
              <a:t> &gt;= 0: # İlk kontrol</a:t>
            </a:r>
          </a:p>
          <a:p>
            <a:pPr marL="393192" lvl="1" indent="0" fontAlgn="base">
              <a:buNone/>
            </a:pPr>
            <a:r>
              <a:rPr lang="tr-TR" b="1" dirty="0" err="1"/>
              <a:t>if</a:t>
            </a:r>
            <a:r>
              <a:rPr lang="tr-TR" b="1" dirty="0"/>
              <a:t> </a:t>
            </a:r>
            <a:r>
              <a:rPr lang="tr-TR" b="1" dirty="0" err="1"/>
              <a:t>deger</a:t>
            </a:r>
            <a:r>
              <a:rPr lang="tr-TR" b="1" dirty="0"/>
              <a:t> &lt;= 10: # İkinci kontrol</a:t>
            </a:r>
          </a:p>
          <a:p>
            <a:pPr marL="393192" lvl="1" indent="0" fontAlgn="base">
              <a:buNone/>
            </a:pPr>
            <a:r>
              <a:rPr lang="tr-TR" b="1" dirty="0" err="1"/>
              <a:t>print</a:t>
            </a:r>
            <a:r>
              <a:rPr lang="tr-TR" b="1" dirty="0"/>
              <a:t>(“aralıkta”)</a:t>
            </a:r>
          </a:p>
          <a:p>
            <a:pPr marL="393192" lvl="1" indent="0" fontAlgn="base">
              <a:buNone/>
            </a:pPr>
            <a:r>
              <a:rPr lang="tr-TR" b="1" dirty="0" err="1"/>
              <a:t>print</a:t>
            </a:r>
            <a:r>
              <a:rPr lang="tr-TR" b="1" dirty="0"/>
              <a:t>(“tamamlandı”)</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12</a:t>
            </a:fld>
            <a:endParaRPr lang="tr-TR" dirty="0"/>
          </a:p>
        </p:txBody>
      </p:sp>
    </p:spTree>
    <p:extLst>
      <p:ext uri="{BB962C8B-B14F-4D97-AF65-F5344CB8AC3E}">
        <p14:creationId xmlns:p14="http://schemas.microsoft.com/office/powerpoint/2010/main" val="28255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9. Çok Yönlü Karar İfadeleri</a:t>
            </a:r>
          </a:p>
        </p:txBody>
      </p:sp>
      <p:sp>
        <p:nvSpPr>
          <p:cNvPr id="14" name="İçerik Yer Tutucusu 13"/>
          <p:cNvSpPr>
            <a:spLocks noGrp="1"/>
          </p:cNvSpPr>
          <p:nvPr>
            <p:ph idx="1"/>
          </p:nvPr>
        </p:nvSpPr>
        <p:spPr/>
        <p:txBody>
          <a:bodyPr rtlCol="0">
            <a:normAutofit fontScale="85000" lnSpcReduction="10000"/>
          </a:bodyPr>
          <a:lstStyle/>
          <a:p>
            <a:pPr marL="0" indent="0" fontAlgn="base">
              <a:buNone/>
            </a:pPr>
            <a:r>
              <a:rPr lang="tr-TR" dirty="0"/>
              <a:t>Basit </a:t>
            </a:r>
            <a:r>
              <a:rPr lang="tr-TR" dirty="0" err="1"/>
              <a:t>if</a:t>
            </a:r>
            <a:r>
              <a:rPr lang="tr-TR" dirty="0"/>
              <a:t>/else ifadesinde iki farklı koşul varken çok yönlü karar ifadelerinde daha fazla koşulun gerçekleşme durumuna göre işlem yapılır. Bunun için kod yazılırken iç içe </a:t>
            </a:r>
            <a:r>
              <a:rPr lang="tr-TR" dirty="0" err="1"/>
              <a:t>if</a:t>
            </a:r>
            <a:r>
              <a:rPr lang="tr-TR" dirty="0"/>
              <a:t>/else ifadeleri gerekir. Örneğin;</a:t>
            </a:r>
          </a:p>
          <a:p>
            <a:pPr marL="0" indent="0" fontAlgn="base">
              <a:buNone/>
            </a:pPr>
            <a:endParaRPr lang="tr-TR" dirty="0"/>
          </a:p>
          <a:p>
            <a:pPr marL="402336" lvl="2" indent="0" fontAlgn="base">
              <a:spcBef>
                <a:spcPts val="0"/>
              </a:spcBef>
              <a:buNone/>
            </a:pPr>
            <a:r>
              <a:rPr lang="tr-TR" b="1" dirty="0"/>
              <a:t>d </a:t>
            </a:r>
            <a:r>
              <a:rPr lang="tr-TR" b="1" dirty="0" err="1"/>
              <a:t>eger</a:t>
            </a:r>
            <a:r>
              <a:rPr lang="tr-TR" b="1" dirty="0"/>
              <a:t> = </a:t>
            </a:r>
            <a:r>
              <a:rPr lang="tr-TR" b="1" dirty="0" err="1"/>
              <a:t>int</a:t>
            </a:r>
            <a:r>
              <a:rPr lang="tr-TR" b="1" dirty="0"/>
              <a:t>(</a:t>
            </a:r>
            <a:r>
              <a:rPr lang="tr-TR" b="1" dirty="0" err="1"/>
              <a:t>input</a:t>
            </a:r>
            <a:r>
              <a:rPr lang="tr-TR" b="1" dirty="0"/>
              <a:t>(“Lütfen 0 yada 5 tam sayı değerlerinden birini girin: “))</a:t>
            </a:r>
          </a:p>
          <a:p>
            <a:pPr marL="402336" lvl="2" indent="0" fontAlgn="base">
              <a:spcBef>
                <a:spcPts val="0"/>
              </a:spcBef>
              <a:buNone/>
            </a:pPr>
            <a:r>
              <a:rPr lang="tr-TR" b="1" dirty="0" err="1"/>
              <a:t>if</a:t>
            </a:r>
            <a:r>
              <a:rPr lang="tr-TR" b="1" dirty="0"/>
              <a:t> </a:t>
            </a:r>
            <a:r>
              <a:rPr lang="tr-TR" b="1" dirty="0" err="1"/>
              <a:t>deger</a:t>
            </a:r>
            <a:r>
              <a:rPr lang="tr-TR" b="1" dirty="0"/>
              <a:t> &lt; 0:</a:t>
            </a:r>
          </a:p>
          <a:p>
            <a:pPr marL="402336" lvl="2" indent="0" fontAlgn="base">
              <a:spcBef>
                <a:spcPts val="0"/>
              </a:spcBef>
              <a:buNone/>
            </a:pPr>
            <a:r>
              <a:rPr lang="tr-TR" b="1" dirty="0" err="1"/>
              <a:t>print</a:t>
            </a:r>
            <a:r>
              <a:rPr lang="tr-TR" b="1" dirty="0"/>
              <a:t>(“çok küçük”)</a:t>
            </a:r>
          </a:p>
          <a:p>
            <a:pPr marL="402336" lvl="2" indent="0" fontAlgn="base">
              <a:spcBef>
                <a:spcPts val="0"/>
              </a:spcBef>
              <a:buNone/>
            </a:pPr>
            <a:r>
              <a:rPr lang="tr-TR" b="1" dirty="0"/>
              <a:t>else:</a:t>
            </a:r>
          </a:p>
          <a:p>
            <a:pPr marL="402336" lvl="2" indent="0" fontAlgn="base">
              <a:spcBef>
                <a:spcPts val="0"/>
              </a:spcBef>
              <a:buNone/>
            </a:pPr>
            <a:r>
              <a:rPr lang="tr-TR" b="1" dirty="0" err="1"/>
              <a:t>if</a:t>
            </a:r>
            <a:r>
              <a:rPr lang="tr-TR" b="1" dirty="0"/>
              <a:t> </a:t>
            </a:r>
            <a:r>
              <a:rPr lang="tr-TR" b="1" dirty="0" err="1"/>
              <a:t>deger</a:t>
            </a:r>
            <a:r>
              <a:rPr lang="tr-TR" b="1" dirty="0"/>
              <a:t> == 0:</a:t>
            </a:r>
          </a:p>
          <a:p>
            <a:pPr marL="402336" lvl="2" indent="0" fontAlgn="base">
              <a:spcBef>
                <a:spcPts val="0"/>
              </a:spcBef>
              <a:buNone/>
            </a:pPr>
            <a:r>
              <a:rPr lang="tr-TR" b="1" dirty="0" err="1"/>
              <a:t>print</a:t>
            </a:r>
            <a:r>
              <a:rPr lang="tr-TR" b="1" dirty="0"/>
              <a:t>(“sıfır”)</a:t>
            </a:r>
          </a:p>
          <a:p>
            <a:pPr marL="402336" lvl="2" indent="0" fontAlgn="base">
              <a:spcBef>
                <a:spcPts val="0"/>
              </a:spcBef>
              <a:buNone/>
            </a:pPr>
            <a:r>
              <a:rPr lang="tr-TR" b="1" dirty="0"/>
              <a:t>else:</a:t>
            </a:r>
          </a:p>
          <a:p>
            <a:pPr marL="402336" lvl="2" indent="0" fontAlgn="base">
              <a:spcBef>
                <a:spcPts val="0"/>
              </a:spcBef>
              <a:buNone/>
            </a:pPr>
            <a:r>
              <a:rPr lang="tr-TR" b="1" dirty="0" err="1"/>
              <a:t>if</a:t>
            </a:r>
            <a:r>
              <a:rPr lang="tr-TR" b="1" dirty="0"/>
              <a:t> </a:t>
            </a:r>
            <a:r>
              <a:rPr lang="tr-TR" b="1" dirty="0" err="1"/>
              <a:t>deger</a:t>
            </a:r>
            <a:r>
              <a:rPr lang="tr-TR" b="1" dirty="0"/>
              <a:t> == 1:</a:t>
            </a:r>
          </a:p>
          <a:p>
            <a:pPr marL="402336" lvl="2" indent="0" fontAlgn="base">
              <a:spcBef>
                <a:spcPts val="0"/>
              </a:spcBef>
              <a:buNone/>
            </a:pPr>
            <a:r>
              <a:rPr lang="tr-TR" b="1" dirty="0" err="1"/>
              <a:t>print</a:t>
            </a:r>
            <a:r>
              <a:rPr lang="tr-TR" b="1" dirty="0"/>
              <a:t>(“bir”)</a:t>
            </a:r>
          </a:p>
          <a:p>
            <a:pPr marL="402336" lvl="2" indent="0" fontAlgn="base">
              <a:spcBef>
                <a:spcPts val="0"/>
              </a:spcBef>
              <a:buNone/>
            </a:pPr>
            <a:r>
              <a:rPr lang="tr-TR" b="1" dirty="0"/>
              <a:t>else:</a:t>
            </a:r>
          </a:p>
          <a:p>
            <a:pPr marL="402336" lvl="2" indent="0" fontAlgn="base">
              <a:spcBef>
                <a:spcPts val="0"/>
              </a:spcBef>
              <a:buNone/>
            </a:pPr>
            <a:r>
              <a:rPr lang="tr-TR" b="1" dirty="0" err="1"/>
              <a:t>if</a:t>
            </a:r>
            <a:r>
              <a:rPr lang="tr-TR" b="1" dirty="0"/>
              <a:t> </a:t>
            </a:r>
            <a:r>
              <a:rPr lang="tr-TR" b="1" dirty="0" err="1"/>
              <a:t>deger</a:t>
            </a:r>
            <a:r>
              <a:rPr lang="tr-TR" b="1" dirty="0"/>
              <a:t> == 5:</a:t>
            </a:r>
          </a:p>
          <a:p>
            <a:pPr marL="402336" lvl="2" indent="0" fontAlgn="base">
              <a:spcBef>
                <a:spcPts val="0"/>
              </a:spcBef>
              <a:buNone/>
            </a:pPr>
            <a:r>
              <a:rPr lang="tr-TR" b="1" dirty="0" err="1"/>
              <a:t>print</a:t>
            </a:r>
            <a:r>
              <a:rPr lang="tr-TR" b="1" dirty="0"/>
              <a:t>(“beş”)</a:t>
            </a:r>
          </a:p>
          <a:p>
            <a:pPr marL="402336" lvl="2" indent="0" fontAlgn="base">
              <a:spcBef>
                <a:spcPts val="0"/>
              </a:spcBef>
              <a:buNone/>
            </a:pPr>
            <a:r>
              <a:rPr lang="tr-TR" b="1" dirty="0"/>
              <a:t>else:</a:t>
            </a:r>
          </a:p>
          <a:p>
            <a:pPr marL="402336" lvl="2" indent="0" fontAlgn="base">
              <a:spcBef>
                <a:spcPts val="0"/>
              </a:spcBef>
              <a:buNone/>
            </a:pPr>
            <a:r>
              <a:rPr lang="tr-TR" b="1" dirty="0" err="1"/>
              <a:t>print</a:t>
            </a:r>
            <a:r>
              <a:rPr lang="tr-TR" b="1" dirty="0"/>
              <a:t>(“çok büyük”)</a:t>
            </a:r>
          </a:p>
          <a:p>
            <a:pPr marL="402336" lvl="2" indent="0" fontAlgn="base">
              <a:spcBef>
                <a:spcPts val="0"/>
              </a:spcBef>
              <a:buNone/>
            </a:pPr>
            <a:r>
              <a:rPr lang="tr-TR" b="1" dirty="0" err="1"/>
              <a:t>print</a:t>
            </a:r>
            <a:r>
              <a:rPr lang="tr-TR" b="1" dirty="0"/>
              <a:t>(“Tamamlandı”)</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13</a:t>
            </a:fld>
            <a:endParaRPr lang="tr-TR" dirty="0"/>
          </a:p>
        </p:txBody>
      </p:sp>
    </p:spTree>
    <p:extLst>
      <p:ext uri="{BB962C8B-B14F-4D97-AF65-F5344CB8AC3E}">
        <p14:creationId xmlns:p14="http://schemas.microsoft.com/office/powerpoint/2010/main" val="337050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10. Çok Yönlü ve Zincirleme Durum İfadeleri</a:t>
            </a:r>
          </a:p>
        </p:txBody>
      </p:sp>
      <p:sp>
        <p:nvSpPr>
          <p:cNvPr id="14" name="İçerik Yer Tutucusu 13"/>
          <p:cNvSpPr>
            <a:spLocks noGrp="1"/>
          </p:cNvSpPr>
          <p:nvPr>
            <p:ph idx="1"/>
          </p:nvPr>
        </p:nvSpPr>
        <p:spPr>
          <a:xfrm>
            <a:off x="1065214" y="1752600"/>
            <a:ext cx="4041358" cy="4229100"/>
          </a:xfrm>
        </p:spPr>
        <p:txBody>
          <a:bodyPr rtlCol="0">
            <a:normAutofit/>
          </a:bodyPr>
          <a:lstStyle/>
          <a:p>
            <a:pPr marL="0" indent="0" fontAlgn="base">
              <a:buNone/>
            </a:pPr>
            <a:r>
              <a:rPr lang="tr-TR" dirty="0"/>
              <a:t>İkiden fazla olasılığın olduğu durumlarda ikiden fazla dallanmaya (yol) gereksinim duyarız. Bu tür durumlarda zincirleme koşul ifadeleri kullanılır. Her koşul sırasıyla sınanır. İlki yanlış ise sonraki kontrol edilir ve yazılan kodun tamamı bu şekilde çalıştırılır. Koşullardan biri doğru ise ilgili dal yürütülür ve cümlenin işlevi biter. Eğer birden fazla koşul doğru ise sadece ilk karşılaşılan doğru dal çalışır.</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14</a:t>
            </a:fld>
            <a:endParaRPr lang="tr-TR" dirty="0"/>
          </a:p>
        </p:txBody>
      </p:sp>
      <p:pic>
        <p:nvPicPr>
          <p:cNvPr id="7170" name="Picture 2" descr="https://i0.wp.com/bilgisayarbilim.com/wp-content/uploads/2017/12/%C3%87ok-Y%C3%B6nl%C3%BC-ve-Zincirleme-Durum-%C4%B0fadeleri.png?resize=539%2C326">
            <a:extLst>
              <a:ext uri="{FF2B5EF4-FFF2-40B4-BE49-F238E27FC236}">
                <a16:creationId xmlns:a16="http://schemas.microsoft.com/office/drawing/2014/main" id="{FB4C4267-6822-47D8-B414-59EC66F10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586" y="1769599"/>
            <a:ext cx="6621107" cy="400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11. Koşullu İfadeler</a:t>
            </a:r>
          </a:p>
        </p:txBody>
      </p:sp>
      <p:sp>
        <p:nvSpPr>
          <p:cNvPr id="14" name="İçerik Yer Tutucusu 13"/>
          <p:cNvSpPr>
            <a:spLocks noGrp="1"/>
          </p:cNvSpPr>
          <p:nvPr>
            <p:ph idx="1"/>
          </p:nvPr>
        </p:nvSpPr>
        <p:spPr/>
        <p:txBody>
          <a:bodyPr rtlCol="0">
            <a:normAutofit/>
          </a:bodyPr>
          <a:lstStyle/>
          <a:p>
            <a:pPr marL="0" indent="0" fontAlgn="base">
              <a:buNone/>
            </a:pPr>
            <a:r>
              <a:rPr lang="tr-TR" dirty="0"/>
              <a:t>Koşullu ifadelerin genel yapısı aşağıdaki gibidir.</a:t>
            </a:r>
          </a:p>
          <a:p>
            <a:pPr marL="0" indent="0" fontAlgn="base">
              <a:buNone/>
            </a:pPr>
            <a:endParaRPr lang="tr-TR" dirty="0"/>
          </a:p>
          <a:p>
            <a:pPr marL="0" indent="0" fontAlgn="base">
              <a:buNone/>
            </a:pPr>
            <a:endParaRPr lang="tr-TR" dirty="0"/>
          </a:p>
          <a:p>
            <a:pPr marL="0" indent="0" fontAlgn="base">
              <a:buNone/>
            </a:pPr>
            <a:endParaRPr lang="tr-TR" dirty="0"/>
          </a:p>
          <a:p>
            <a:pPr marL="0" indent="0" fontAlgn="base">
              <a:buNone/>
            </a:pPr>
            <a:r>
              <a:rPr lang="tr-TR" dirty="0"/>
              <a:t>Koşul doğru ise koşullu ifadenin sonucu birinci durumdur. Koşul, “</a:t>
            </a:r>
            <a:r>
              <a:rPr lang="tr-TR" dirty="0" err="1"/>
              <a:t>if</a:t>
            </a:r>
            <a:r>
              <a:rPr lang="tr-TR" dirty="0"/>
              <a:t> ” ifadesinde de görülebilen </a:t>
            </a:r>
            <a:r>
              <a:rPr lang="tr-TR" dirty="0" err="1"/>
              <a:t>Boolean</a:t>
            </a:r>
            <a:r>
              <a:rPr lang="tr-TR" dirty="0"/>
              <a:t> ifadesidir. Eğer koşul yanlış ise koşullu ifadenin sonucu ikinci durumdur.</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15</a:t>
            </a:fld>
            <a:endParaRPr lang="tr-TR" dirty="0"/>
          </a:p>
        </p:txBody>
      </p:sp>
      <p:pic>
        <p:nvPicPr>
          <p:cNvPr id="13314" name="Picture 2" descr="https://i2.wp.com/bilgisayarbilim.com/wp-content/uploads/2017/12/Ko%C5%9Fullu-%C4%B0fadeler.png?resize=445%2C49">
            <a:extLst>
              <a:ext uri="{FF2B5EF4-FFF2-40B4-BE49-F238E27FC236}">
                <a16:creationId xmlns:a16="http://schemas.microsoft.com/office/drawing/2014/main" id="{0B71EA03-D855-4F75-B60A-3B82E2DA2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430" y="2720852"/>
            <a:ext cx="6431140" cy="70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11. Koşullu İfadeler</a:t>
            </a:r>
          </a:p>
        </p:txBody>
      </p:sp>
      <p:sp>
        <p:nvSpPr>
          <p:cNvPr id="14" name="İçerik Yer Tutucusu 13"/>
          <p:cNvSpPr>
            <a:spLocks noGrp="1"/>
          </p:cNvSpPr>
          <p:nvPr>
            <p:ph idx="1"/>
          </p:nvPr>
        </p:nvSpPr>
        <p:spPr/>
        <p:txBody>
          <a:bodyPr rtlCol="0">
            <a:normAutofit/>
          </a:bodyPr>
          <a:lstStyle/>
          <a:p>
            <a:pPr marL="393192" lvl="1" indent="0" fontAlgn="base">
              <a:buNone/>
            </a:pPr>
            <a:r>
              <a:rPr lang="tr-TR" b="1" dirty="0"/>
              <a:t>n = </a:t>
            </a:r>
            <a:r>
              <a:rPr lang="tr-TR" b="1" dirty="0" err="1"/>
              <a:t>int</a:t>
            </a:r>
            <a:r>
              <a:rPr lang="tr-TR" b="1" dirty="0"/>
              <a:t>(</a:t>
            </a:r>
            <a:r>
              <a:rPr lang="tr-TR" b="1" dirty="0" err="1"/>
              <a:t>input</a:t>
            </a:r>
            <a:r>
              <a:rPr lang="tr-TR" b="1" dirty="0"/>
              <a:t>(“Bir sayı giriniz: “))</a:t>
            </a:r>
          </a:p>
          <a:p>
            <a:pPr marL="393192" lvl="1" indent="0" fontAlgn="base">
              <a:buNone/>
            </a:pPr>
            <a:r>
              <a:rPr lang="tr-TR" b="1" dirty="0" err="1"/>
              <a:t>print</a:t>
            </a:r>
            <a:r>
              <a:rPr lang="tr-TR" b="1" dirty="0"/>
              <a:t>(“|”, n, “| = “, (-n </a:t>
            </a:r>
            <a:r>
              <a:rPr lang="tr-TR" b="1" dirty="0" err="1"/>
              <a:t>if</a:t>
            </a:r>
            <a:r>
              <a:rPr lang="tr-TR" b="1" dirty="0"/>
              <a:t> n &lt; 0 else n), </a:t>
            </a:r>
            <a:r>
              <a:rPr lang="tr-TR" b="1" dirty="0" err="1"/>
              <a:t>sep</a:t>
            </a:r>
            <a:r>
              <a:rPr lang="tr-TR" b="1" dirty="0"/>
              <a:t>=””)</a:t>
            </a:r>
          </a:p>
          <a:p>
            <a:pPr marL="0" indent="0" fontAlgn="base">
              <a:buNone/>
            </a:pPr>
            <a:r>
              <a:rPr lang="tr-TR" dirty="0"/>
              <a:t>Ekran Çıktısı</a:t>
            </a:r>
          </a:p>
          <a:p>
            <a:pPr marL="393192" lvl="1" indent="0" fontAlgn="base">
              <a:buNone/>
            </a:pPr>
            <a:r>
              <a:rPr lang="tr-TR" b="1" dirty="0"/>
              <a:t>Bir sayı giriniz: -34</a:t>
            </a:r>
          </a:p>
          <a:p>
            <a:pPr marL="393192" lvl="1" indent="0" fontAlgn="base">
              <a:buNone/>
            </a:pPr>
            <a:r>
              <a:rPr lang="tr-TR" b="1" dirty="0"/>
              <a:t>|-34| = 34</a:t>
            </a:r>
          </a:p>
          <a:p>
            <a:pPr marL="393192" lvl="1" indent="0" fontAlgn="base">
              <a:buNone/>
            </a:pPr>
            <a:r>
              <a:rPr lang="tr-TR" b="1" dirty="0"/>
              <a:t>Bir sayı giriniz: 100</a:t>
            </a:r>
          </a:p>
          <a:p>
            <a:pPr marL="393192" lvl="1" indent="0" fontAlgn="base">
              <a:buNone/>
            </a:pPr>
            <a:r>
              <a:rPr lang="tr-TR" b="1" dirty="0"/>
              <a:t>|100| = 100</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16</a:t>
            </a:fld>
            <a:endParaRPr lang="tr-TR" dirty="0"/>
          </a:p>
        </p:txBody>
      </p:sp>
    </p:spTree>
    <p:extLst>
      <p:ext uri="{BB962C8B-B14F-4D97-AF65-F5344CB8AC3E}">
        <p14:creationId xmlns:p14="http://schemas.microsoft.com/office/powerpoint/2010/main" val="245526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11. Koşullu İfadeler</a:t>
            </a:r>
          </a:p>
        </p:txBody>
      </p:sp>
      <p:sp>
        <p:nvSpPr>
          <p:cNvPr id="14" name="İçerik Yer Tutucusu 13"/>
          <p:cNvSpPr>
            <a:spLocks noGrp="1"/>
          </p:cNvSpPr>
          <p:nvPr>
            <p:ph idx="1"/>
          </p:nvPr>
        </p:nvSpPr>
        <p:spPr/>
        <p:txBody>
          <a:bodyPr rtlCol="0">
            <a:normAutofit/>
          </a:bodyPr>
          <a:lstStyle/>
          <a:p>
            <a:pPr marL="0" indent="0" fontAlgn="base">
              <a:buNone/>
            </a:pPr>
            <a:r>
              <a:rPr lang="tr-TR" dirty="0"/>
              <a:t>Örnekte n değişkenine klavyeden giriş alınmış ve kullanıcı -34 değerini girmiştir. </a:t>
            </a:r>
            <a:r>
              <a:rPr lang="tr-TR" dirty="0" err="1"/>
              <a:t>print</a:t>
            </a:r>
            <a:r>
              <a:rPr lang="tr-TR" dirty="0"/>
              <a:t>() komutu ile ifade yazdırılırken koşullu ifade kullanılmış şart olarak n değişkeninin 0 ‘dan küçük durumu (</a:t>
            </a:r>
            <a:r>
              <a:rPr lang="tr-TR" dirty="0" err="1"/>
              <a:t>if</a:t>
            </a:r>
            <a:r>
              <a:rPr lang="tr-TR" dirty="0"/>
              <a:t> n &lt; 0) kontrol edilmiştir. Şart doğru ise –n işlemi, yanlış ise n değeri yazdırılacaktır.</a:t>
            </a:r>
          </a:p>
          <a:p>
            <a:pPr marL="0" indent="0" fontAlgn="base">
              <a:buNone/>
            </a:pPr>
            <a:r>
              <a:rPr lang="tr-TR" b="1" dirty="0" err="1"/>
              <a:t>sep</a:t>
            </a:r>
            <a:r>
              <a:rPr lang="tr-TR" b="1" dirty="0"/>
              <a:t> Parametresi : </a:t>
            </a:r>
            <a:r>
              <a:rPr lang="tr-TR" dirty="0" err="1"/>
              <a:t>print</a:t>
            </a:r>
            <a:r>
              <a:rPr lang="tr-TR" dirty="0"/>
              <a:t>() komutunda birden fazla değer yazdırılırken, yazdırılan ifadeler arasında istenilen bir </a:t>
            </a:r>
            <a:r>
              <a:rPr lang="tr-TR" dirty="0" err="1"/>
              <a:t>karalter</a:t>
            </a:r>
            <a:r>
              <a:rPr lang="tr-TR" dirty="0"/>
              <a:t> eklemek için </a:t>
            </a:r>
            <a:r>
              <a:rPr lang="tr-TR" dirty="0" err="1"/>
              <a:t>sep</a:t>
            </a:r>
            <a:r>
              <a:rPr lang="tr-TR" dirty="0"/>
              <a:t> parametresi kullanılır.</a:t>
            </a:r>
          </a:p>
          <a:p>
            <a:pPr marL="393192" lvl="1" indent="0" fontAlgn="base">
              <a:buNone/>
            </a:pPr>
            <a:r>
              <a:rPr lang="tr-TR" b="1" dirty="0"/>
              <a:t>&gt;&gt;&gt; </a:t>
            </a:r>
            <a:r>
              <a:rPr lang="tr-TR" b="1" dirty="0" err="1"/>
              <a:t>print</a:t>
            </a:r>
            <a:r>
              <a:rPr lang="tr-TR" b="1" dirty="0"/>
              <a:t>(“T”,”C”,</a:t>
            </a:r>
            <a:r>
              <a:rPr lang="tr-TR" b="1" dirty="0" err="1"/>
              <a:t>sep</a:t>
            </a:r>
            <a:r>
              <a:rPr lang="tr-TR" b="1" dirty="0"/>
              <a:t>=”.”)</a:t>
            </a:r>
          </a:p>
          <a:p>
            <a:pPr marL="393192" lvl="1" indent="0" fontAlgn="base">
              <a:buNone/>
            </a:pPr>
            <a:r>
              <a:rPr lang="tr-TR" b="1" dirty="0"/>
              <a:t>T.C</a:t>
            </a:r>
            <a:endParaRPr lang="tr-TR" b="1" dirty="0">
              <a:solidFill>
                <a:srgbClr val="00B050"/>
              </a:solidFill>
            </a:endParaRP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17</a:t>
            </a:fld>
            <a:endParaRPr lang="tr-TR" dirty="0"/>
          </a:p>
        </p:txBody>
      </p:sp>
    </p:spTree>
    <p:extLst>
      <p:ext uri="{BB962C8B-B14F-4D97-AF65-F5344CB8AC3E}">
        <p14:creationId xmlns:p14="http://schemas.microsoft.com/office/powerpoint/2010/main" val="38673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BA42DD-CA1A-4AB9-9045-DB229DAEE26A}"/>
              </a:ext>
            </a:extLst>
          </p:cNvPr>
          <p:cNvSpPr>
            <a:spLocks noGrp="1"/>
          </p:cNvSpPr>
          <p:nvPr>
            <p:ph type="title"/>
          </p:nvPr>
        </p:nvSpPr>
        <p:spPr/>
        <p:txBody>
          <a:bodyPr/>
          <a:lstStyle/>
          <a:p>
            <a:r>
              <a:rPr lang="tr-TR" dirty="0"/>
              <a:t>11.1. Koşullu İfadelerde Hatalar</a:t>
            </a:r>
          </a:p>
        </p:txBody>
      </p:sp>
      <p:sp>
        <p:nvSpPr>
          <p:cNvPr id="3" name="İçerik Yer Tutucusu 2">
            <a:extLst>
              <a:ext uri="{FF2B5EF4-FFF2-40B4-BE49-F238E27FC236}">
                <a16:creationId xmlns:a16="http://schemas.microsoft.com/office/drawing/2014/main" id="{93098E2B-837A-4C73-B029-957D469FD939}"/>
              </a:ext>
            </a:extLst>
          </p:cNvPr>
          <p:cNvSpPr>
            <a:spLocks noGrp="1"/>
          </p:cNvSpPr>
          <p:nvPr>
            <p:ph sz="half" idx="1"/>
          </p:nvPr>
        </p:nvSpPr>
        <p:spPr/>
        <p:txBody>
          <a:bodyPr>
            <a:normAutofit fontScale="40000" lnSpcReduction="20000"/>
          </a:bodyPr>
          <a:lstStyle/>
          <a:p>
            <a:pPr marL="393192" lvl="1" indent="0">
              <a:buNone/>
            </a:pPr>
            <a:r>
              <a:rPr lang="tr-TR" b="1" dirty="0" err="1"/>
              <a:t>deger</a:t>
            </a:r>
            <a:r>
              <a:rPr lang="tr-TR" b="1" dirty="0"/>
              <a:t> = </a:t>
            </a:r>
            <a:r>
              <a:rPr lang="tr-TR" b="1" dirty="0" err="1"/>
              <a:t>int</a:t>
            </a:r>
            <a:r>
              <a:rPr lang="tr-TR" b="1" dirty="0"/>
              <a:t>(</a:t>
            </a:r>
            <a:r>
              <a:rPr lang="tr-TR" b="1" dirty="0" err="1"/>
              <a:t>input</a:t>
            </a:r>
            <a:r>
              <a:rPr lang="tr-TR" b="1" dirty="0"/>
              <a:t>(“Lütfen 0 – 5 arasında bir değer girin: “))</a:t>
            </a:r>
          </a:p>
          <a:p>
            <a:pPr marL="393192" lvl="1" indent="0">
              <a:buNone/>
            </a:pPr>
            <a:r>
              <a:rPr lang="tr-TR" b="1" dirty="0"/>
              <a:t>cevap=”aralıkta değil” #Varsayılan Cevap</a:t>
            </a:r>
          </a:p>
          <a:p>
            <a:pPr marL="393192" lvl="1" indent="0">
              <a:buNone/>
            </a:pPr>
            <a:r>
              <a:rPr lang="tr-TR" b="1" dirty="0" err="1"/>
              <a:t>if</a:t>
            </a:r>
            <a:r>
              <a:rPr lang="tr-TR" b="1" dirty="0"/>
              <a:t> </a:t>
            </a:r>
            <a:r>
              <a:rPr lang="tr-TR" b="1" dirty="0" err="1"/>
              <a:t>deger</a:t>
            </a:r>
            <a:r>
              <a:rPr lang="tr-TR" b="1" dirty="0"/>
              <a:t> == 0:</a:t>
            </a:r>
          </a:p>
          <a:p>
            <a:pPr marL="393192" lvl="1" indent="0">
              <a:buNone/>
            </a:pPr>
            <a:r>
              <a:rPr lang="tr-TR" b="1" dirty="0"/>
              <a:t>cevap=”Sıfır”</a:t>
            </a:r>
          </a:p>
          <a:p>
            <a:pPr marL="393192" lvl="1" indent="0">
              <a:buNone/>
            </a:pPr>
            <a:r>
              <a:rPr lang="tr-TR" b="1" dirty="0"/>
              <a:t>elif </a:t>
            </a:r>
            <a:r>
              <a:rPr lang="tr-TR" b="1" dirty="0" err="1"/>
              <a:t>deger</a:t>
            </a:r>
            <a:r>
              <a:rPr lang="tr-TR" b="1" dirty="0"/>
              <a:t> == 1:</a:t>
            </a:r>
          </a:p>
          <a:p>
            <a:pPr marL="393192" lvl="1" indent="0">
              <a:buNone/>
            </a:pPr>
            <a:r>
              <a:rPr lang="tr-TR" b="1" dirty="0"/>
              <a:t>cevap=”Bir”</a:t>
            </a:r>
          </a:p>
          <a:p>
            <a:pPr marL="393192" lvl="1" indent="0">
              <a:buNone/>
            </a:pPr>
            <a:r>
              <a:rPr lang="tr-TR" b="1" dirty="0"/>
              <a:t>elif </a:t>
            </a:r>
            <a:r>
              <a:rPr lang="tr-TR" b="1" dirty="0" err="1"/>
              <a:t>deger</a:t>
            </a:r>
            <a:r>
              <a:rPr lang="tr-TR" b="1" dirty="0"/>
              <a:t> == 2:</a:t>
            </a:r>
          </a:p>
          <a:p>
            <a:pPr marL="393192" lvl="1" indent="0">
              <a:buNone/>
            </a:pPr>
            <a:r>
              <a:rPr lang="tr-TR" b="1" dirty="0"/>
              <a:t>140</a:t>
            </a:r>
          </a:p>
          <a:p>
            <a:pPr marL="393192" lvl="1" indent="0">
              <a:buNone/>
            </a:pPr>
            <a:r>
              <a:rPr lang="tr-TR" b="1" dirty="0"/>
              <a:t>cevap=”iki”</a:t>
            </a:r>
          </a:p>
          <a:p>
            <a:pPr marL="393192" lvl="1" indent="0">
              <a:buNone/>
            </a:pPr>
            <a:r>
              <a:rPr lang="tr-TR" b="1" dirty="0"/>
              <a:t>elif </a:t>
            </a:r>
            <a:r>
              <a:rPr lang="tr-TR" b="1" dirty="0" err="1"/>
              <a:t>deger</a:t>
            </a:r>
            <a:r>
              <a:rPr lang="tr-TR" b="1" dirty="0"/>
              <a:t> == 3:</a:t>
            </a:r>
          </a:p>
          <a:p>
            <a:pPr marL="393192" lvl="1" indent="0">
              <a:buNone/>
            </a:pPr>
            <a:r>
              <a:rPr lang="tr-TR" b="1" dirty="0"/>
              <a:t>cevap=”üç”</a:t>
            </a:r>
          </a:p>
          <a:p>
            <a:pPr marL="393192" lvl="1" indent="0">
              <a:buNone/>
            </a:pPr>
            <a:r>
              <a:rPr lang="tr-TR" b="1" dirty="0"/>
              <a:t>elif </a:t>
            </a:r>
            <a:r>
              <a:rPr lang="tr-TR" b="1" dirty="0" err="1"/>
              <a:t>deger</a:t>
            </a:r>
            <a:r>
              <a:rPr lang="tr-TR" b="1" dirty="0"/>
              <a:t> == 4:</a:t>
            </a:r>
          </a:p>
          <a:p>
            <a:pPr marL="393192" lvl="1" indent="0">
              <a:buNone/>
            </a:pPr>
            <a:r>
              <a:rPr lang="tr-TR" b="1" dirty="0"/>
              <a:t>cevap=”dört”</a:t>
            </a:r>
          </a:p>
          <a:p>
            <a:pPr marL="393192" lvl="1" indent="0">
              <a:buNone/>
            </a:pPr>
            <a:r>
              <a:rPr lang="tr-TR" b="1" dirty="0"/>
              <a:t>elif </a:t>
            </a:r>
            <a:r>
              <a:rPr lang="tr-TR" b="1" dirty="0" err="1"/>
              <a:t>deger</a:t>
            </a:r>
            <a:r>
              <a:rPr lang="tr-TR" b="1" dirty="0"/>
              <a:t> == 5:</a:t>
            </a:r>
          </a:p>
          <a:p>
            <a:pPr marL="393192" lvl="1" indent="0">
              <a:buNone/>
            </a:pPr>
            <a:r>
              <a:rPr lang="tr-TR" b="1" dirty="0"/>
              <a:t>cevap=”beş”</a:t>
            </a:r>
          </a:p>
          <a:p>
            <a:pPr marL="393192" lvl="1" indent="0">
              <a:buNone/>
            </a:pPr>
            <a:r>
              <a:rPr lang="tr-TR" b="1" dirty="0" err="1"/>
              <a:t>print</a:t>
            </a:r>
            <a:r>
              <a:rPr lang="tr-TR" b="1" dirty="0"/>
              <a:t>(“Girdiğiniz </a:t>
            </a:r>
            <a:r>
              <a:rPr lang="tr-TR" b="1" dirty="0" err="1"/>
              <a:t>sayı”,cevap</a:t>
            </a:r>
            <a:r>
              <a:rPr lang="tr-TR" b="1" dirty="0"/>
              <a:t>)</a:t>
            </a:r>
          </a:p>
        </p:txBody>
      </p:sp>
      <p:sp>
        <p:nvSpPr>
          <p:cNvPr id="4" name="İçerik Yer Tutucusu 3">
            <a:extLst>
              <a:ext uri="{FF2B5EF4-FFF2-40B4-BE49-F238E27FC236}">
                <a16:creationId xmlns:a16="http://schemas.microsoft.com/office/drawing/2014/main" id="{5E3EFA7C-9663-4672-BBA4-4AE21FC0DE9E}"/>
              </a:ext>
            </a:extLst>
          </p:cNvPr>
          <p:cNvSpPr>
            <a:spLocks noGrp="1"/>
          </p:cNvSpPr>
          <p:nvPr>
            <p:ph sz="half" idx="2"/>
          </p:nvPr>
        </p:nvSpPr>
        <p:spPr/>
        <p:txBody>
          <a:bodyPr>
            <a:normAutofit fontScale="40000" lnSpcReduction="20000"/>
          </a:bodyPr>
          <a:lstStyle/>
          <a:p>
            <a:pPr marL="0" indent="0">
              <a:buNone/>
            </a:pPr>
            <a:r>
              <a:rPr lang="tr-TR" dirty="0"/>
              <a:t>Ekran Çıktısı</a:t>
            </a:r>
          </a:p>
          <a:p>
            <a:pPr marL="393192" lvl="1" indent="0">
              <a:buNone/>
            </a:pPr>
            <a:r>
              <a:rPr lang="tr-TR" b="1" dirty="0"/>
              <a:t>Lütfen 0 – 5 arasında bir değer girin: 2</a:t>
            </a:r>
          </a:p>
          <a:p>
            <a:pPr marL="393192" lvl="1" indent="0">
              <a:buNone/>
            </a:pPr>
            <a:r>
              <a:rPr lang="tr-TR" b="1" dirty="0"/>
              <a:t>Girdiğiniz sayı iki</a:t>
            </a:r>
          </a:p>
          <a:p>
            <a:pPr marL="393192" lvl="1" indent="0">
              <a:buNone/>
            </a:pPr>
            <a:r>
              <a:rPr lang="tr-TR" b="1" dirty="0"/>
              <a:t>&gt;&gt;&gt;</a:t>
            </a:r>
          </a:p>
          <a:p>
            <a:pPr marL="393192" lvl="1" indent="0">
              <a:buNone/>
            </a:pPr>
            <a:r>
              <a:rPr lang="tr-TR" b="1" dirty="0"/>
              <a:t>Lütfen 0 – 5 arasında bir değer girin: 8</a:t>
            </a:r>
          </a:p>
          <a:p>
            <a:pPr marL="393192" lvl="1" indent="0">
              <a:buNone/>
            </a:pPr>
            <a:r>
              <a:rPr lang="tr-TR" b="1" dirty="0"/>
              <a:t>Girdiğiniz sayı aralıkta değil</a:t>
            </a:r>
          </a:p>
        </p:txBody>
      </p:sp>
      <p:sp>
        <p:nvSpPr>
          <p:cNvPr id="5" name="Slayt Numarası Yer Tutucusu 4">
            <a:extLst>
              <a:ext uri="{FF2B5EF4-FFF2-40B4-BE49-F238E27FC236}">
                <a16:creationId xmlns:a16="http://schemas.microsoft.com/office/drawing/2014/main" id="{2C100715-997F-454F-9E8C-A06D51C0A183}"/>
              </a:ext>
            </a:extLst>
          </p:cNvPr>
          <p:cNvSpPr>
            <a:spLocks noGrp="1"/>
          </p:cNvSpPr>
          <p:nvPr>
            <p:ph type="sldNum" sz="quarter" idx="12"/>
          </p:nvPr>
        </p:nvSpPr>
        <p:spPr/>
        <p:txBody>
          <a:bodyPr/>
          <a:lstStyle/>
          <a:p>
            <a:pPr rtl="0"/>
            <a:fld id="{022B156B-59AE-415F-B24B-8756D48BB977}" type="slidenum">
              <a:rPr lang="tr-TR" smtClean="0"/>
              <a:t>18</a:t>
            </a:fld>
            <a:endParaRPr lang="tr-TR"/>
          </a:p>
        </p:txBody>
      </p:sp>
      <p:sp>
        <p:nvSpPr>
          <p:cNvPr id="6" name="Alt Bilgi Yer Tutucusu 5">
            <a:extLst>
              <a:ext uri="{FF2B5EF4-FFF2-40B4-BE49-F238E27FC236}">
                <a16:creationId xmlns:a16="http://schemas.microsoft.com/office/drawing/2014/main" id="{D11A5A78-D424-485F-9708-7642F7835E03}"/>
              </a:ext>
            </a:extLst>
          </p:cNvPr>
          <p:cNvSpPr>
            <a:spLocks noGrp="1"/>
          </p:cNvSpPr>
          <p:nvPr>
            <p:ph type="ftr" sz="quarter" idx="11"/>
          </p:nvPr>
        </p:nvSpPr>
        <p:spPr/>
        <p:txBody>
          <a:bodyPr/>
          <a:lstStyle/>
          <a:p>
            <a:pPr rtl="0"/>
            <a:r>
              <a:rPr lang="tr-TR"/>
              <a:t>Mehmet ÇOLAK - Bilişim Teknolojileri Öğretmeni</a:t>
            </a:r>
            <a:endParaRPr lang="tr-TR" dirty="0"/>
          </a:p>
        </p:txBody>
      </p:sp>
      <p:sp>
        <p:nvSpPr>
          <p:cNvPr id="7" name="Veri Yer Tutucusu 6">
            <a:extLst>
              <a:ext uri="{FF2B5EF4-FFF2-40B4-BE49-F238E27FC236}">
                <a16:creationId xmlns:a16="http://schemas.microsoft.com/office/drawing/2014/main" id="{B3C887DD-2D83-4CAC-830F-6B116F018F80}"/>
              </a:ext>
            </a:extLst>
          </p:cNvPr>
          <p:cNvSpPr>
            <a:spLocks noGrp="1"/>
          </p:cNvSpPr>
          <p:nvPr>
            <p:ph type="dt" sz="half" idx="10"/>
          </p:nvPr>
        </p:nvSpPr>
        <p:spPr/>
        <p:txBody>
          <a:bodyPr/>
          <a:lstStyle/>
          <a:p>
            <a:pPr rtl="0"/>
            <a:fld id="{AB4CF865-D161-4563-9181-AFC64309AE27}" type="datetime1">
              <a:rPr lang="tr-TR" smtClean="0"/>
              <a:t>18.12.2017</a:t>
            </a:fld>
            <a:endParaRPr lang="tr-TR" dirty="0"/>
          </a:p>
        </p:txBody>
      </p:sp>
    </p:spTree>
    <p:extLst>
      <p:ext uri="{BB962C8B-B14F-4D97-AF65-F5344CB8AC3E}">
        <p14:creationId xmlns:p14="http://schemas.microsoft.com/office/powerpoint/2010/main" val="73716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7C7841-0CB8-4F4D-9F87-2D2CCBCA0957}"/>
              </a:ext>
            </a:extLst>
          </p:cNvPr>
          <p:cNvSpPr>
            <a:spLocks noGrp="1"/>
          </p:cNvSpPr>
          <p:nvPr>
            <p:ph type="title"/>
          </p:nvPr>
        </p:nvSpPr>
        <p:spPr/>
        <p:txBody>
          <a:bodyPr/>
          <a:lstStyle/>
          <a:p>
            <a:r>
              <a:rPr lang="tr-TR" dirty="0"/>
              <a:t>12. Mantık Karmaşası</a:t>
            </a:r>
          </a:p>
        </p:txBody>
      </p:sp>
      <p:sp>
        <p:nvSpPr>
          <p:cNvPr id="3" name="İçerik Yer Tutucusu 2">
            <a:extLst>
              <a:ext uri="{FF2B5EF4-FFF2-40B4-BE49-F238E27FC236}">
                <a16:creationId xmlns:a16="http://schemas.microsoft.com/office/drawing/2014/main" id="{2067F32A-277E-41B7-9F5C-AA70215DE5A6}"/>
              </a:ext>
            </a:extLst>
          </p:cNvPr>
          <p:cNvSpPr>
            <a:spLocks noGrp="1"/>
          </p:cNvSpPr>
          <p:nvPr>
            <p:ph idx="1"/>
          </p:nvPr>
        </p:nvSpPr>
        <p:spPr/>
        <p:txBody>
          <a:bodyPr>
            <a:normAutofit fontScale="77500" lnSpcReduction="20000"/>
          </a:bodyPr>
          <a:lstStyle/>
          <a:p>
            <a:pPr marL="0" indent="0">
              <a:buNone/>
            </a:pPr>
            <a:r>
              <a:rPr lang="tr-TR" dirty="0" err="1"/>
              <a:t>Python</a:t>
            </a:r>
            <a:r>
              <a:rPr lang="tr-TR" dirty="0"/>
              <a:t>, çok karmaşık durum/koşul ifadelerini oluşturmak için gerekli araçları sağlar. Ancak önemli olan, mantık karmaşasına yol açmadan kullanabilmektir. </a:t>
            </a:r>
            <a:r>
              <a:rPr lang="tr-TR" dirty="0" err="1"/>
              <a:t>Boolean</a:t>
            </a:r>
            <a:r>
              <a:rPr lang="tr-TR" dirty="0"/>
              <a:t> ifadeleri </a:t>
            </a:r>
            <a:r>
              <a:rPr lang="tr-TR" dirty="0" err="1"/>
              <a:t>and</a:t>
            </a:r>
            <a:r>
              <a:rPr lang="tr-TR" dirty="0"/>
              <a:t> ve not ile birlikte kullanılmak istendiğinde, karmaşık mantığa dayalı koşullar oluşturmamıza olanak sağlar. Örneğin aşağıda verilen 4 farklı </a:t>
            </a:r>
            <a:r>
              <a:rPr lang="tr-TR" dirty="0" err="1"/>
              <a:t>Bollean</a:t>
            </a:r>
            <a:r>
              <a:rPr lang="tr-TR" dirty="0"/>
              <a:t> ifade kodu çalıştırıldığı zaman aynı sonucu verecektir.</a:t>
            </a:r>
          </a:p>
          <a:p>
            <a:pPr lvl="1"/>
            <a:r>
              <a:rPr lang="tr-TR" dirty="0"/>
              <a:t>not (a == b </a:t>
            </a:r>
            <a:r>
              <a:rPr lang="tr-TR" dirty="0" err="1"/>
              <a:t>and</a:t>
            </a:r>
            <a:r>
              <a:rPr lang="tr-TR" dirty="0"/>
              <a:t> c != d)</a:t>
            </a:r>
          </a:p>
          <a:p>
            <a:pPr lvl="1"/>
            <a:r>
              <a:rPr lang="tr-TR" dirty="0"/>
              <a:t>not (a == b </a:t>
            </a:r>
            <a:r>
              <a:rPr lang="tr-TR" dirty="0" err="1"/>
              <a:t>and</a:t>
            </a:r>
            <a:r>
              <a:rPr lang="tr-TR" dirty="0"/>
              <a:t> not (c == d))</a:t>
            </a:r>
          </a:p>
          <a:p>
            <a:pPr lvl="1"/>
            <a:r>
              <a:rPr lang="tr-TR" dirty="0"/>
              <a:t>not (a == b) </a:t>
            </a:r>
            <a:r>
              <a:rPr lang="tr-TR" dirty="0" err="1"/>
              <a:t>or</a:t>
            </a:r>
            <a:r>
              <a:rPr lang="tr-TR" dirty="0"/>
              <a:t> not (c != d)</a:t>
            </a:r>
          </a:p>
          <a:p>
            <a:pPr lvl="1"/>
            <a:r>
              <a:rPr lang="tr-TR" dirty="0"/>
              <a:t>a != b </a:t>
            </a:r>
            <a:r>
              <a:rPr lang="tr-TR" dirty="0" err="1"/>
              <a:t>or</a:t>
            </a:r>
            <a:r>
              <a:rPr lang="tr-TR" dirty="0"/>
              <a:t> c == d</a:t>
            </a:r>
          </a:p>
          <a:p>
            <a:pPr marL="0" indent="0">
              <a:buNone/>
            </a:pPr>
            <a:r>
              <a:rPr lang="tr-TR" dirty="0"/>
              <a:t>Ancak unutulmamalıdır ki;</a:t>
            </a:r>
          </a:p>
          <a:p>
            <a:pPr lvl="1"/>
            <a:r>
              <a:rPr lang="tr-TR" dirty="0"/>
              <a:t>Çalıştırılırken en verimli yöntem basit düzeydeki mantıksal ifadelerdir.</a:t>
            </a:r>
          </a:p>
          <a:p>
            <a:pPr lvl="1"/>
            <a:r>
              <a:rPr lang="tr-TR" dirty="0"/>
              <a:t>Basit düzeydeki mantıksal ifadeleri yazmak ve çalıştırmak daha kolaydır.</a:t>
            </a:r>
          </a:p>
          <a:p>
            <a:pPr lvl="1"/>
            <a:r>
              <a:rPr lang="tr-TR" dirty="0"/>
              <a:t>Basit düzeydeki mantıksal ifadeler, çalıştırılırken de en verimli yöntemdir.</a:t>
            </a:r>
          </a:p>
          <a:p>
            <a:pPr lvl="1"/>
            <a:r>
              <a:rPr lang="tr-TR" dirty="0"/>
              <a:t>Basit düzeydeki mantıksal ifadelerin değiştirilmesi, düzenlenmesi ve genişletilmesi de daha kolaydır.</a:t>
            </a:r>
          </a:p>
        </p:txBody>
      </p:sp>
      <p:sp>
        <p:nvSpPr>
          <p:cNvPr id="4" name="Slayt Numarası Yer Tutucusu 3">
            <a:extLst>
              <a:ext uri="{FF2B5EF4-FFF2-40B4-BE49-F238E27FC236}">
                <a16:creationId xmlns:a16="http://schemas.microsoft.com/office/drawing/2014/main" id="{250357A0-5E0D-4175-9C11-7EFDAFA712FC}"/>
              </a:ext>
            </a:extLst>
          </p:cNvPr>
          <p:cNvSpPr>
            <a:spLocks noGrp="1"/>
          </p:cNvSpPr>
          <p:nvPr>
            <p:ph type="sldNum" sz="quarter" idx="12"/>
          </p:nvPr>
        </p:nvSpPr>
        <p:spPr/>
        <p:txBody>
          <a:bodyPr/>
          <a:lstStyle/>
          <a:p>
            <a:pPr rtl="0"/>
            <a:fld id="{022B156B-59AE-415F-B24B-8756D48BB977}" type="slidenum">
              <a:rPr lang="tr-TR" smtClean="0"/>
              <a:t>19</a:t>
            </a:fld>
            <a:endParaRPr lang="tr-TR" dirty="0"/>
          </a:p>
        </p:txBody>
      </p:sp>
      <p:sp>
        <p:nvSpPr>
          <p:cNvPr id="5" name="Alt Bilgi Yer Tutucusu 4">
            <a:extLst>
              <a:ext uri="{FF2B5EF4-FFF2-40B4-BE49-F238E27FC236}">
                <a16:creationId xmlns:a16="http://schemas.microsoft.com/office/drawing/2014/main" id="{6D6B9196-60DE-439A-A006-1DC6C2E82544}"/>
              </a:ext>
            </a:extLst>
          </p:cNvPr>
          <p:cNvSpPr>
            <a:spLocks noGrp="1"/>
          </p:cNvSpPr>
          <p:nvPr>
            <p:ph type="ftr" sz="quarter" idx="11"/>
          </p:nvPr>
        </p:nvSpPr>
        <p:spPr/>
        <p:txBody>
          <a:bodyPr/>
          <a:lstStyle/>
          <a:p>
            <a:pPr rtl="0"/>
            <a:r>
              <a:rPr lang="tr-TR"/>
              <a:t>Mehmet ÇOLAK - Bilişim Teknolojileri Öğretmeni</a:t>
            </a:r>
          </a:p>
        </p:txBody>
      </p:sp>
      <p:sp>
        <p:nvSpPr>
          <p:cNvPr id="6" name="Veri Yer Tutucusu 5">
            <a:extLst>
              <a:ext uri="{FF2B5EF4-FFF2-40B4-BE49-F238E27FC236}">
                <a16:creationId xmlns:a16="http://schemas.microsoft.com/office/drawing/2014/main" id="{D27EB0EA-8980-4FE6-8FC1-F051EE335364}"/>
              </a:ext>
            </a:extLst>
          </p:cNvPr>
          <p:cNvSpPr>
            <a:spLocks noGrp="1"/>
          </p:cNvSpPr>
          <p:nvPr>
            <p:ph type="dt" sz="half" idx="10"/>
          </p:nvPr>
        </p:nvSpPr>
        <p:spPr/>
        <p:txBody>
          <a:bodyPr/>
          <a:lstStyle/>
          <a:p>
            <a:pPr rtl="0"/>
            <a:fld id="{9D1BA2F7-92D1-43CA-BF15-5690C6498165}" type="datetime1">
              <a:rPr lang="tr-TR" smtClean="0"/>
              <a:t>18.12.2017</a:t>
            </a:fld>
            <a:endParaRPr lang="tr-TR"/>
          </a:p>
        </p:txBody>
      </p:sp>
    </p:spTree>
    <p:extLst>
      <p:ext uri="{BB962C8B-B14F-4D97-AF65-F5344CB8AC3E}">
        <p14:creationId xmlns:p14="http://schemas.microsoft.com/office/powerpoint/2010/main" val="8158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1. </a:t>
            </a:r>
            <a:r>
              <a:rPr lang="tr-TR" dirty="0" err="1"/>
              <a:t>Boolean</a:t>
            </a:r>
            <a:r>
              <a:rPr lang="tr-TR" dirty="0"/>
              <a:t> İfadesi</a:t>
            </a:r>
          </a:p>
        </p:txBody>
      </p:sp>
      <p:sp>
        <p:nvSpPr>
          <p:cNvPr id="14" name="İçerik Yer Tutucusu 13"/>
          <p:cNvSpPr>
            <a:spLocks noGrp="1"/>
          </p:cNvSpPr>
          <p:nvPr>
            <p:ph idx="1"/>
          </p:nvPr>
        </p:nvSpPr>
        <p:spPr/>
        <p:txBody>
          <a:bodyPr rtlCol="0">
            <a:normAutofit/>
          </a:bodyPr>
          <a:lstStyle/>
          <a:p>
            <a:pPr marL="0" indent="0">
              <a:buNone/>
            </a:pPr>
            <a:r>
              <a:rPr lang="tr-TR" dirty="0"/>
              <a:t>Bilgisayar bilimi temelde 0 ve 1 değerleri üzerine kurulmuştur; 0 değeri </a:t>
            </a:r>
            <a:r>
              <a:rPr lang="tr-TR" dirty="0" err="1"/>
              <a:t>False</a:t>
            </a:r>
            <a:r>
              <a:rPr lang="tr-TR" dirty="0"/>
              <a:t>(Yanlış), 1 değeri True(Doğru) demektir. Bu ifadelere </a:t>
            </a:r>
            <a:r>
              <a:rPr lang="tr-TR" dirty="0" err="1"/>
              <a:t>Boolean</a:t>
            </a:r>
            <a:r>
              <a:rPr lang="tr-TR" dirty="0"/>
              <a:t> (</a:t>
            </a:r>
            <a:r>
              <a:rPr lang="tr-TR" dirty="0" err="1"/>
              <a:t>bool</a:t>
            </a:r>
            <a:r>
              <a:rPr lang="tr-TR" dirty="0"/>
              <a:t>) İfadeleri denir. Doğru ve Yanlış değerleri korumak için kullanılan tipe </a:t>
            </a:r>
            <a:r>
              <a:rPr lang="tr-TR" dirty="0" err="1"/>
              <a:t>bool</a:t>
            </a:r>
            <a:r>
              <a:rPr lang="tr-TR" dirty="0"/>
              <a:t> adı verilmektedir. Sadece iki </a:t>
            </a:r>
            <a:r>
              <a:rPr lang="tr-TR" dirty="0" err="1"/>
              <a:t>Boolean</a:t>
            </a:r>
            <a:r>
              <a:rPr lang="tr-TR" dirty="0"/>
              <a:t> ifade değeri vardır:</a:t>
            </a:r>
          </a:p>
          <a:p>
            <a:pPr marL="393192" lvl="1" indent="0">
              <a:buNone/>
            </a:pPr>
            <a:r>
              <a:rPr lang="tr-TR" b="1" dirty="0"/>
              <a:t>True (Doğru) (1)</a:t>
            </a:r>
          </a:p>
          <a:p>
            <a:pPr marL="393192" lvl="1" indent="0">
              <a:buNone/>
            </a:pPr>
            <a:r>
              <a:rPr lang="tr-TR" b="1" dirty="0" err="1"/>
              <a:t>False</a:t>
            </a:r>
            <a:r>
              <a:rPr lang="tr-TR" b="1" dirty="0"/>
              <a:t> (Yanlış) (0)</a:t>
            </a:r>
          </a:p>
          <a:p>
            <a:pPr marL="0" indent="0">
              <a:buNone/>
            </a:pPr>
            <a:r>
              <a:rPr lang="tr-TR" dirty="0" err="1"/>
              <a:t>Python</a:t>
            </a:r>
            <a:r>
              <a:rPr lang="tr-TR" dirty="0"/>
              <a:t> açısından büyük harf le başlamaları önemlidir. </a:t>
            </a:r>
            <a:r>
              <a:rPr lang="tr-TR" dirty="0" err="1"/>
              <a:t>Boolean</a:t>
            </a:r>
            <a:r>
              <a:rPr lang="tr-TR" dirty="0"/>
              <a:t> deyimi, İngiliz Matematikçi George </a:t>
            </a:r>
            <a:r>
              <a:rPr lang="tr-TR" dirty="0" err="1"/>
              <a:t>Boole’in</a:t>
            </a:r>
            <a:r>
              <a:rPr lang="tr-TR" dirty="0"/>
              <a:t> soyadından gelmektedir. Soyut matematiğin bir dalı olan </a:t>
            </a:r>
            <a:r>
              <a:rPr lang="tr-TR" dirty="0" err="1"/>
              <a:t>Boole</a:t>
            </a:r>
            <a:r>
              <a:rPr lang="tr-TR" dirty="0"/>
              <a:t> </a:t>
            </a:r>
            <a:r>
              <a:rPr lang="tr-TR" dirty="0" err="1"/>
              <a:t>Cebiri</a:t>
            </a:r>
            <a:r>
              <a:rPr lang="tr-TR" dirty="0"/>
              <a:t> (mantık </a:t>
            </a:r>
            <a:r>
              <a:rPr lang="tr-TR" dirty="0" err="1"/>
              <a:t>cebiri</a:t>
            </a:r>
            <a:r>
              <a:rPr lang="tr-TR" dirty="0"/>
              <a:t>), George </a:t>
            </a:r>
            <a:r>
              <a:rPr lang="tr-TR" dirty="0" err="1"/>
              <a:t>Boole’nin</a:t>
            </a:r>
            <a:r>
              <a:rPr lang="tr-TR" dirty="0"/>
              <a:t> mantıksal ifadelerle ilgili çalışmalarına ithaf edilmiştir.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2</a:t>
            </a:fld>
            <a:endParaRPr lang="tr-T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2. </a:t>
            </a:r>
            <a:r>
              <a:rPr lang="tr-TR" dirty="0" err="1"/>
              <a:t>Python’da</a:t>
            </a:r>
            <a:r>
              <a:rPr lang="tr-TR" dirty="0"/>
              <a:t> İlişkisel Operatörler</a:t>
            </a:r>
          </a:p>
        </p:txBody>
      </p:sp>
      <p:sp>
        <p:nvSpPr>
          <p:cNvPr id="14" name="İçerik Yer Tutucusu 13"/>
          <p:cNvSpPr>
            <a:spLocks noGrp="1"/>
          </p:cNvSpPr>
          <p:nvPr>
            <p:ph idx="1"/>
          </p:nvPr>
        </p:nvSpPr>
        <p:spPr/>
        <p:txBody>
          <a:bodyPr rtlCol="0">
            <a:normAutofit/>
          </a:bodyPr>
          <a:lstStyle/>
          <a:p>
            <a:pPr marL="0" indent="0">
              <a:buNone/>
            </a:pPr>
            <a:endParaRPr lang="tr-TR" b="1" dirty="0"/>
          </a:p>
          <a:p>
            <a:pPr marL="0" indent="0">
              <a:buNone/>
            </a:pPr>
            <a:endParaRPr lang="tr-TR" b="1" dirty="0"/>
          </a:p>
          <a:p>
            <a:pPr marL="0" indent="0">
              <a:buNone/>
            </a:pPr>
            <a:endParaRPr lang="tr-TR" b="1" dirty="0"/>
          </a:p>
          <a:p>
            <a:pPr marL="0" indent="0">
              <a:buNone/>
            </a:pPr>
            <a:endParaRPr lang="tr-TR" b="1" dirty="0"/>
          </a:p>
          <a:p>
            <a:pPr marL="0" indent="0">
              <a:buNone/>
            </a:pPr>
            <a:r>
              <a:rPr lang="tr-TR" dirty="0" err="1"/>
              <a:t>Python’da</a:t>
            </a:r>
            <a:r>
              <a:rPr lang="tr-TR" dirty="0"/>
              <a:t> ilişkisel operatörlere örnekler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3</a:t>
            </a:fld>
            <a:endParaRPr lang="tr-TR" dirty="0"/>
          </a:p>
        </p:txBody>
      </p:sp>
      <p:pic>
        <p:nvPicPr>
          <p:cNvPr id="1026" name="Picture 2" descr="https://i2.wp.com/bilgisayarbilim.com/wp-content/uploads/2017/12/Python%E2%80%99da-%C4%B0li%C5%9Fkisel-Operat%C3%B6rler.png?resize=463%2C151">
            <a:extLst>
              <a:ext uri="{FF2B5EF4-FFF2-40B4-BE49-F238E27FC236}">
                <a16:creationId xmlns:a16="http://schemas.microsoft.com/office/drawing/2014/main" id="{7D3DC09C-20E0-4EB2-999E-4FE9505B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414" y="1716624"/>
            <a:ext cx="6593997" cy="2150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0.wp.com/bilgisayarbilim.com/wp-content/uploads/2017/12/Python%E2%80%99da-%C4%B0li%C5%9Fkisel-Operat%C3%B6rler-%C3%96rnekler.png?resize=270%2C56">
            <a:extLst>
              <a:ext uri="{FF2B5EF4-FFF2-40B4-BE49-F238E27FC236}">
                <a16:creationId xmlns:a16="http://schemas.microsoft.com/office/drawing/2014/main" id="{09D18970-C2A8-4FDD-ADFA-8CC065D04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316" y="4754880"/>
            <a:ext cx="4999368" cy="103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 “</a:t>
            </a:r>
            <a:r>
              <a:rPr lang="tr-TR" dirty="0" err="1"/>
              <a:t>if</a:t>
            </a:r>
            <a:r>
              <a:rPr lang="tr-TR" dirty="0"/>
              <a:t> ” İfadesi</a:t>
            </a:r>
          </a:p>
        </p:txBody>
      </p:sp>
      <p:sp>
        <p:nvSpPr>
          <p:cNvPr id="14" name="İçerik Yer Tutucusu 13"/>
          <p:cNvSpPr>
            <a:spLocks noGrp="1"/>
          </p:cNvSpPr>
          <p:nvPr>
            <p:ph idx="1"/>
          </p:nvPr>
        </p:nvSpPr>
        <p:spPr/>
        <p:txBody>
          <a:bodyPr rtlCol="0">
            <a:normAutofit/>
          </a:bodyPr>
          <a:lstStyle/>
          <a:p>
            <a:pPr marL="0" indent="0">
              <a:buNone/>
            </a:pPr>
            <a:r>
              <a:rPr lang="tr-TR" dirty="0"/>
              <a:t>Türkçede EĞER anlamına gelen </a:t>
            </a:r>
            <a:r>
              <a:rPr lang="tr-TR" dirty="0" err="1"/>
              <a:t>if</a:t>
            </a:r>
            <a:r>
              <a:rPr lang="tr-TR" dirty="0"/>
              <a:t> ifadesi, adından da anlaşılacağı üzere, bir koşula bağlı durumları kontrol etmek amacıyla kullanılır.</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4</a:t>
            </a:fld>
            <a:endParaRPr lang="tr-TR" dirty="0"/>
          </a:p>
        </p:txBody>
      </p:sp>
      <p:pic>
        <p:nvPicPr>
          <p:cNvPr id="2050" name="Picture 2" descr="https://i2.wp.com/bilgisayarbilim.com/wp-content/uploads/2017/12/if-Yap%C4%B1s%C4%B1.png?resize=317%2C185">
            <a:extLst>
              <a:ext uri="{FF2B5EF4-FFF2-40B4-BE49-F238E27FC236}">
                <a16:creationId xmlns:a16="http://schemas.microsoft.com/office/drawing/2014/main" id="{ED2F6550-CEFA-419D-A5E2-268D16562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621" y="2809355"/>
            <a:ext cx="4885583" cy="285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3. “</a:t>
            </a:r>
            <a:r>
              <a:rPr lang="tr-TR" dirty="0" err="1"/>
              <a:t>if</a:t>
            </a:r>
            <a:r>
              <a:rPr lang="tr-TR" dirty="0"/>
              <a:t> ” İfadesi</a:t>
            </a:r>
          </a:p>
        </p:txBody>
      </p:sp>
      <p:sp>
        <p:nvSpPr>
          <p:cNvPr id="14" name="İçerik Yer Tutucusu 13"/>
          <p:cNvSpPr>
            <a:spLocks noGrp="1"/>
          </p:cNvSpPr>
          <p:nvPr>
            <p:ph idx="1"/>
          </p:nvPr>
        </p:nvSpPr>
        <p:spPr/>
        <p:txBody>
          <a:bodyPr rtlCol="0">
            <a:normAutofit fontScale="77500" lnSpcReduction="20000"/>
          </a:bodyPr>
          <a:lstStyle/>
          <a:p>
            <a:pPr marL="0" indent="0">
              <a:buNone/>
            </a:pPr>
            <a:r>
              <a:rPr lang="tr-TR" dirty="0"/>
              <a:t>Burada koşul “</a:t>
            </a:r>
            <a:r>
              <a:rPr lang="tr-TR" dirty="0" err="1"/>
              <a:t>true</a:t>
            </a:r>
            <a:r>
              <a:rPr lang="tr-TR" dirty="0"/>
              <a:t>” değer alıyorsa yani koşul sağlanıyorsa blok kısmındaki ifadeler gerçekleşecektir. Eğer koşul “</a:t>
            </a:r>
            <a:r>
              <a:rPr lang="tr-TR" dirty="0" err="1"/>
              <a:t>false</a:t>
            </a:r>
            <a:r>
              <a:rPr lang="tr-TR" dirty="0"/>
              <a:t>” değer alıyorsa yani koşul sağlanmıyorsa blok kısmındaki ifadeler gerçekleşmeden program devam edecektir.</a:t>
            </a:r>
          </a:p>
          <a:p>
            <a:pPr marL="393192" lvl="1" indent="0">
              <a:buNone/>
            </a:pPr>
            <a:r>
              <a:rPr lang="tr-TR" b="1" dirty="0" err="1"/>
              <a:t>print</a:t>
            </a:r>
            <a:r>
              <a:rPr lang="tr-TR" b="1" dirty="0"/>
              <a:t>(“Lütfen bölme için iki sayı giriniz.”)</a:t>
            </a:r>
          </a:p>
          <a:p>
            <a:pPr marL="393192" lvl="1" indent="0">
              <a:buNone/>
            </a:pPr>
            <a:r>
              <a:rPr lang="tr-TR" b="1" dirty="0"/>
              <a:t>bolum=</a:t>
            </a:r>
            <a:r>
              <a:rPr lang="tr-TR" b="1" dirty="0" err="1"/>
              <a:t>int</a:t>
            </a:r>
            <a:r>
              <a:rPr lang="tr-TR" b="1" dirty="0"/>
              <a:t>(</a:t>
            </a:r>
            <a:r>
              <a:rPr lang="tr-TR" b="1" dirty="0" err="1"/>
              <a:t>input</a:t>
            </a:r>
            <a:r>
              <a:rPr lang="tr-TR" b="1" dirty="0"/>
              <a:t>(“Lütfen bölme için ilk sayınızı giriniz:”)</a:t>
            </a:r>
          </a:p>
          <a:p>
            <a:pPr marL="393192" lvl="1" indent="0">
              <a:buNone/>
            </a:pPr>
            <a:r>
              <a:rPr lang="tr-TR" b="1" dirty="0" err="1"/>
              <a:t>bolen</a:t>
            </a:r>
            <a:r>
              <a:rPr lang="tr-TR" b="1" dirty="0"/>
              <a:t>=</a:t>
            </a:r>
            <a:r>
              <a:rPr lang="tr-TR" b="1" dirty="0" err="1"/>
              <a:t>int</a:t>
            </a:r>
            <a:r>
              <a:rPr lang="tr-TR" b="1" dirty="0"/>
              <a:t>(</a:t>
            </a:r>
            <a:r>
              <a:rPr lang="tr-TR" b="1" dirty="0" err="1"/>
              <a:t>input</a:t>
            </a:r>
            <a:r>
              <a:rPr lang="tr-TR" b="1" dirty="0"/>
              <a:t>(“Lütfen bölme için ikinci sayınızı giriniz:”)</a:t>
            </a:r>
          </a:p>
          <a:p>
            <a:pPr marL="393192" lvl="1" indent="0">
              <a:buNone/>
            </a:pPr>
            <a:r>
              <a:rPr lang="tr-TR" b="1" dirty="0" err="1"/>
              <a:t>if</a:t>
            </a:r>
            <a:r>
              <a:rPr lang="tr-TR" b="1" dirty="0"/>
              <a:t> </a:t>
            </a:r>
            <a:r>
              <a:rPr lang="tr-TR" b="1" dirty="0" err="1"/>
              <a:t>bolen</a:t>
            </a:r>
            <a:r>
              <a:rPr lang="tr-TR" b="1" dirty="0"/>
              <a:t>!=0:</a:t>
            </a:r>
          </a:p>
          <a:p>
            <a:pPr marL="393192" lvl="1" indent="0">
              <a:buNone/>
            </a:pPr>
            <a:r>
              <a:rPr lang="tr-TR" b="1" dirty="0" err="1"/>
              <a:t>print</a:t>
            </a:r>
            <a:r>
              <a:rPr lang="tr-TR" b="1" dirty="0"/>
              <a:t>(bolum,”/”,</a:t>
            </a:r>
            <a:r>
              <a:rPr lang="tr-TR" b="1" dirty="0" err="1"/>
              <a:t>bolen</a:t>
            </a:r>
            <a:r>
              <a:rPr lang="tr-TR" b="1" dirty="0"/>
              <a:t>,”=”, bolum/</a:t>
            </a:r>
            <a:r>
              <a:rPr lang="tr-TR" b="1" dirty="0" err="1"/>
              <a:t>bolen</a:t>
            </a:r>
            <a:r>
              <a:rPr lang="tr-TR" b="1" dirty="0"/>
              <a:t>)</a:t>
            </a:r>
          </a:p>
          <a:p>
            <a:pPr marL="0" indent="0">
              <a:buNone/>
            </a:pPr>
            <a:r>
              <a:rPr lang="tr-TR" dirty="0"/>
              <a:t>Ekran çıktısı aşağıdaki gibi olur:</a:t>
            </a:r>
          </a:p>
          <a:p>
            <a:pPr marL="393192" lvl="1" indent="0">
              <a:buNone/>
            </a:pPr>
            <a:r>
              <a:rPr lang="tr-TR" b="1" dirty="0"/>
              <a:t>Lütfen bölme için iki sayı giriniz.</a:t>
            </a:r>
          </a:p>
          <a:p>
            <a:pPr marL="393192" lvl="1" indent="0">
              <a:buNone/>
            </a:pPr>
            <a:r>
              <a:rPr lang="tr-TR" b="1" dirty="0"/>
              <a:t>Lütfen bölme için ilk sayınızı giriniz:32</a:t>
            </a:r>
          </a:p>
          <a:p>
            <a:pPr marL="393192" lvl="1" indent="0">
              <a:buNone/>
            </a:pPr>
            <a:r>
              <a:rPr lang="tr-TR" b="1" dirty="0"/>
              <a:t>Lütfen bölme için ikinci sayınızı giriniz:8</a:t>
            </a:r>
          </a:p>
          <a:p>
            <a:pPr marL="393192" lvl="1" indent="0">
              <a:buNone/>
            </a:pPr>
            <a:r>
              <a:rPr lang="tr-TR" b="1" dirty="0"/>
              <a:t>32/8=4.0</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5</a:t>
            </a:fld>
            <a:endParaRPr lang="tr-TR" dirty="0"/>
          </a:p>
        </p:txBody>
      </p:sp>
    </p:spTree>
    <p:extLst>
      <p:ext uri="{BB962C8B-B14F-4D97-AF65-F5344CB8AC3E}">
        <p14:creationId xmlns:p14="http://schemas.microsoft.com/office/powerpoint/2010/main" val="24915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4. “</a:t>
            </a:r>
            <a:r>
              <a:rPr lang="tr-TR" dirty="0" err="1"/>
              <a:t>if</a:t>
            </a:r>
            <a:r>
              <a:rPr lang="tr-TR" dirty="0"/>
              <a:t>/else” İfadesi</a:t>
            </a:r>
          </a:p>
        </p:txBody>
      </p:sp>
      <p:sp>
        <p:nvSpPr>
          <p:cNvPr id="14" name="İçerik Yer Tutucusu 13"/>
          <p:cNvSpPr>
            <a:spLocks noGrp="1"/>
          </p:cNvSpPr>
          <p:nvPr>
            <p:ph idx="1"/>
          </p:nvPr>
        </p:nvSpPr>
        <p:spPr/>
        <p:txBody>
          <a:bodyPr rtlCol="0">
            <a:normAutofit/>
          </a:bodyPr>
          <a:lstStyle/>
          <a:p>
            <a:pPr marL="0" indent="0">
              <a:buNone/>
            </a:pPr>
            <a:r>
              <a:rPr lang="tr-TR" dirty="0"/>
              <a:t>“</a:t>
            </a:r>
            <a:r>
              <a:rPr lang="tr-TR" dirty="0" err="1"/>
              <a:t>if</a:t>
            </a:r>
            <a:r>
              <a:rPr lang="tr-TR" dirty="0"/>
              <a:t>/else” ifadesi, “</a:t>
            </a:r>
            <a:r>
              <a:rPr lang="tr-TR" dirty="0" err="1"/>
              <a:t>if</a:t>
            </a:r>
            <a:r>
              <a:rPr lang="tr-TR" dirty="0"/>
              <a:t> ” ifadesi ile birlikte çalışır ve </a:t>
            </a:r>
            <a:r>
              <a:rPr lang="tr-TR" dirty="0" err="1"/>
              <a:t>if</a:t>
            </a:r>
            <a:r>
              <a:rPr lang="tr-TR" dirty="0"/>
              <a:t> koşullarının sağlanmadığı tüm durumları kapsar.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6</a:t>
            </a:fld>
            <a:endParaRPr lang="tr-TR" dirty="0"/>
          </a:p>
        </p:txBody>
      </p:sp>
      <p:pic>
        <p:nvPicPr>
          <p:cNvPr id="3074" name="Picture 2" descr="https://i1.wp.com/bilgisayarbilim.com/wp-content/uploads/2017/12/if-else-Yap%C4%B1s%C4%B1.png?resize=351%2C190">
            <a:extLst>
              <a:ext uri="{FF2B5EF4-FFF2-40B4-BE49-F238E27FC236}">
                <a16:creationId xmlns:a16="http://schemas.microsoft.com/office/drawing/2014/main" id="{82980CC3-C9E5-4E53-A117-A32A1C83F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511" y="2590482"/>
            <a:ext cx="5169803" cy="279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8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4. “</a:t>
            </a:r>
            <a:r>
              <a:rPr lang="tr-TR" dirty="0" err="1"/>
              <a:t>if</a:t>
            </a:r>
            <a:r>
              <a:rPr lang="tr-TR" dirty="0"/>
              <a:t>/else” İfadesi</a:t>
            </a:r>
          </a:p>
        </p:txBody>
      </p:sp>
      <p:sp>
        <p:nvSpPr>
          <p:cNvPr id="14" name="İçerik Yer Tutucusu 13"/>
          <p:cNvSpPr>
            <a:spLocks noGrp="1"/>
          </p:cNvSpPr>
          <p:nvPr>
            <p:ph idx="1"/>
          </p:nvPr>
        </p:nvSpPr>
        <p:spPr/>
        <p:txBody>
          <a:bodyPr rtlCol="0">
            <a:normAutofit fontScale="62500" lnSpcReduction="20000"/>
          </a:bodyPr>
          <a:lstStyle/>
          <a:p>
            <a:pPr marL="0" indent="0">
              <a:buNone/>
            </a:pPr>
            <a:r>
              <a:rPr lang="tr-TR" dirty="0"/>
              <a:t>else, isteğe bağlı bir ifadedir ve </a:t>
            </a:r>
            <a:r>
              <a:rPr lang="tr-TR" dirty="0" err="1"/>
              <a:t>if</a:t>
            </a:r>
            <a:r>
              <a:rPr lang="tr-TR" dirty="0"/>
              <a:t> bloku ile birlikte sadece bir kez kullanılır.</a:t>
            </a:r>
          </a:p>
          <a:p>
            <a:pPr marL="393192" lvl="1" indent="0">
              <a:buNone/>
            </a:pPr>
            <a:r>
              <a:rPr lang="tr-TR" b="1" dirty="0" err="1"/>
              <a:t>print</a:t>
            </a:r>
            <a:r>
              <a:rPr lang="tr-TR" b="1" dirty="0"/>
              <a:t>(“Lütfen bölme için iki sayı giriniz.”)</a:t>
            </a:r>
          </a:p>
          <a:p>
            <a:pPr marL="393192" lvl="1" indent="0">
              <a:buNone/>
            </a:pPr>
            <a:r>
              <a:rPr lang="tr-TR" b="1" dirty="0"/>
              <a:t>bolum=</a:t>
            </a:r>
            <a:r>
              <a:rPr lang="tr-TR" b="1" dirty="0" err="1"/>
              <a:t>int</a:t>
            </a:r>
            <a:r>
              <a:rPr lang="tr-TR" b="1" dirty="0"/>
              <a:t>(</a:t>
            </a:r>
            <a:r>
              <a:rPr lang="tr-TR" b="1" dirty="0" err="1"/>
              <a:t>input</a:t>
            </a:r>
            <a:r>
              <a:rPr lang="tr-TR" b="1" dirty="0"/>
              <a:t>(“Lütfen bölme için ilk sayınızı giriniz:”)</a:t>
            </a:r>
          </a:p>
          <a:p>
            <a:pPr marL="393192" lvl="1" indent="0">
              <a:buNone/>
            </a:pPr>
            <a:r>
              <a:rPr lang="tr-TR" b="1" dirty="0" err="1"/>
              <a:t>bolen</a:t>
            </a:r>
            <a:r>
              <a:rPr lang="tr-TR" b="1" dirty="0"/>
              <a:t>=</a:t>
            </a:r>
            <a:r>
              <a:rPr lang="tr-TR" b="1" dirty="0" err="1"/>
              <a:t>int</a:t>
            </a:r>
            <a:r>
              <a:rPr lang="tr-TR" b="1" dirty="0"/>
              <a:t>(</a:t>
            </a:r>
            <a:r>
              <a:rPr lang="tr-TR" b="1" dirty="0" err="1"/>
              <a:t>input</a:t>
            </a:r>
            <a:r>
              <a:rPr lang="tr-TR" b="1" dirty="0"/>
              <a:t>(“Lütfen bölme için ikinci sayınızı giriniz:”)</a:t>
            </a:r>
          </a:p>
          <a:p>
            <a:pPr marL="393192" lvl="1" indent="0">
              <a:buNone/>
            </a:pPr>
            <a:r>
              <a:rPr lang="tr-TR" b="1" dirty="0" err="1"/>
              <a:t>if</a:t>
            </a:r>
            <a:r>
              <a:rPr lang="tr-TR" b="1" dirty="0"/>
              <a:t> </a:t>
            </a:r>
            <a:r>
              <a:rPr lang="tr-TR" b="1" dirty="0" err="1"/>
              <a:t>bolen</a:t>
            </a:r>
            <a:r>
              <a:rPr lang="tr-TR" b="1" dirty="0"/>
              <a:t>!=0:</a:t>
            </a:r>
          </a:p>
          <a:p>
            <a:pPr marL="393192" lvl="1" indent="0">
              <a:buNone/>
            </a:pPr>
            <a:r>
              <a:rPr lang="tr-TR" b="1" dirty="0" err="1"/>
              <a:t>print</a:t>
            </a:r>
            <a:r>
              <a:rPr lang="tr-TR" b="1" dirty="0"/>
              <a:t>(bolum,”/”,</a:t>
            </a:r>
            <a:r>
              <a:rPr lang="tr-TR" b="1" dirty="0" err="1"/>
              <a:t>bolen</a:t>
            </a:r>
            <a:r>
              <a:rPr lang="tr-TR" b="1" dirty="0"/>
              <a:t>,”=”, bolum/</a:t>
            </a:r>
            <a:r>
              <a:rPr lang="tr-TR" b="1" dirty="0" err="1"/>
              <a:t>bolen</a:t>
            </a:r>
            <a:r>
              <a:rPr lang="tr-TR" b="1" dirty="0"/>
              <a:t>)</a:t>
            </a:r>
          </a:p>
          <a:p>
            <a:pPr marL="393192" lvl="1" indent="0">
              <a:buNone/>
            </a:pPr>
            <a:r>
              <a:rPr lang="tr-TR" b="1" dirty="0"/>
              <a:t>else</a:t>
            </a:r>
          </a:p>
          <a:p>
            <a:pPr marL="393192" lvl="1" indent="0">
              <a:buNone/>
            </a:pPr>
            <a:r>
              <a:rPr lang="tr-TR" b="1" dirty="0" err="1"/>
              <a:t>print</a:t>
            </a:r>
            <a:r>
              <a:rPr lang="tr-TR" b="1" dirty="0"/>
              <a:t>(“Sıfıra bölme işlemi yapılamaz.”)</a:t>
            </a:r>
          </a:p>
          <a:p>
            <a:pPr marL="0" indent="0">
              <a:buNone/>
            </a:pPr>
            <a:r>
              <a:rPr lang="tr-TR" dirty="0"/>
              <a:t>Ekran Çıktısı</a:t>
            </a:r>
          </a:p>
          <a:p>
            <a:pPr marL="393192" lvl="1" indent="0">
              <a:buNone/>
            </a:pPr>
            <a:r>
              <a:rPr lang="tr-TR" b="1" dirty="0"/>
              <a:t>Lütfen bölme için iki sayı giriniz.</a:t>
            </a:r>
          </a:p>
          <a:p>
            <a:pPr marL="393192" lvl="1" indent="0">
              <a:buNone/>
            </a:pPr>
            <a:r>
              <a:rPr lang="tr-TR" b="1" dirty="0"/>
              <a:t>Lütfen bölme için ilk sayınızı giriniz:32</a:t>
            </a:r>
          </a:p>
          <a:p>
            <a:pPr marL="393192" lvl="1" indent="0">
              <a:buNone/>
            </a:pPr>
            <a:r>
              <a:rPr lang="tr-TR" b="1" dirty="0"/>
              <a:t>Lütfen bölme için ikinci sayınızı giriniz:0</a:t>
            </a:r>
          </a:p>
          <a:p>
            <a:pPr marL="393192" lvl="1" indent="0">
              <a:buNone/>
            </a:pPr>
            <a:r>
              <a:rPr lang="tr-TR" b="1" dirty="0"/>
              <a:t>Sıfıra bölme işlemi yapılamaz.</a:t>
            </a:r>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7</a:t>
            </a:fld>
            <a:endParaRPr lang="tr-TR" dirty="0"/>
          </a:p>
        </p:txBody>
      </p:sp>
    </p:spTree>
    <p:extLst>
      <p:ext uri="{BB962C8B-B14F-4D97-AF65-F5344CB8AC3E}">
        <p14:creationId xmlns:p14="http://schemas.microsoft.com/office/powerpoint/2010/main" val="154309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5. Birleşik </a:t>
            </a:r>
            <a:r>
              <a:rPr lang="tr-TR" dirty="0" err="1"/>
              <a:t>Boolean</a:t>
            </a:r>
            <a:r>
              <a:rPr lang="tr-TR" dirty="0"/>
              <a:t> İfadesi</a:t>
            </a:r>
          </a:p>
        </p:txBody>
      </p:sp>
      <p:sp>
        <p:nvSpPr>
          <p:cNvPr id="14" name="İçerik Yer Tutucusu 13"/>
          <p:cNvSpPr>
            <a:spLocks noGrp="1"/>
          </p:cNvSpPr>
          <p:nvPr>
            <p:ph idx="1"/>
          </p:nvPr>
        </p:nvSpPr>
        <p:spPr/>
        <p:txBody>
          <a:bodyPr rtlCol="0">
            <a:normAutofit/>
          </a:bodyPr>
          <a:lstStyle/>
          <a:p>
            <a:pPr marL="0" indent="0">
              <a:buNone/>
            </a:pPr>
            <a:r>
              <a:rPr lang="tr-TR" dirty="0" err="1"/>
              <a:t>Boolean</a:t>
            </a:r>
            <a:r>
              <a:rPr lang="tr-TR" dirty="0"/>
              <a:t> ifadesi ile bir ilişkisel operatörle birleştirilerek daha karmaşık </a:t>
            </a:r>
            <a:r>
              <a:rPr lang="tr-TR" dirty="0" err="1"/>
              <a:t>Boolean</a:t>
            </a:r>
            <a:r>
              <a:rPr lang="tr-TR" dirty="0"/>
              <a:t> ifadeleri oluşturabilir. Bu tür durumlarda 3 farklı mantıksal operatörden yararlanılabilir: </a:t>
            </a:r>
            <a:r>
              <a:rPr lang="tr-TR" dirty="0" err="1"/>
              <a:t>and</a:t>
            </a:r>
            <a:r>
              <a:rPr lang="tr-TR" dirty="0"/>
              <a:t>, </a:t>
            </a:r>
            <a:r>
              <a:rPr lang="tr-TR" dirty="0" err="1"/>
              <a:t>or</a:t>
            </a:r>
            <a:r>
              <a:rPr lang="tr-TR" dirty="0"/>
              <a:t> ve not. Mantıksal operatörler aracılığı ile iki veya daha fazla </a:t>
            </a:r>
            <a:r>
              <a:rPr lang="tr-TR" dirty="0" err="1"/>
              <a:t>Boolean</a:t>
            </a:r>
            <a:r>
              <a:rPr lang="tr-TR" dirty="0"/>
              <a:t> ifadesinin kullanıldığı deyimlere Birleşik </a:t>
            </a:r>
            <a:r>
              <a:rPr lang="tr-TR" dirty="0" err="1"/>
              <a:t>Boolean</a:t>
            </a:r>
            <a:r>
              <a:rPr lang="tr-TR" dirty="0"/>
              <a:t> İfadeleri denir.</a:t>
            </a: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8</a:t>
            </a:fld>
            <a:endParaRPr lang="tr-TR" dirty="0"/>
          </a:p>
        </p:txBody>
      </p:sp>
      <p:pic>
        <p:nvPicPr>
          <p:cNvPr id="5122" name="Picture 2" descr="https://i2.wp.com/bilgisayarbilim.com/wp-content/uploads/2017/12/Birle%C5%9Fik-Boolean-%C4%B0fadesi.png?resize=464%2C153">
            <a:extLst>
              <a:ext uri="{FF2B5EF4-FFF2-40B4-BE49-F238E27FC236}">
                <a16:creationId xmlns:a16="http://schemas.microsoft.com/office/drawing/2014/main" id="{968E92DE-2CEB-472C-BF61-061401C1D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86" y="3439551"/>
            <a:ext cx="6337427" cy="208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7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normAutofit/>
          </a:bodyPr>
          <a:lstStyle/>
          <a:p>
            <a:r>
              <a:rPr lang="tr-TR" dirty="0"/>
              <a:t>5. Birleşik </a:t>
            </a:r>
            <a:r>
              <a:rPr lang="tr-TR" dirty="0" err="1"/>
              <a:t>Boolean</a:t>
            </a:r>
            <a:r>
              <a:rPr lang="tr-TR" dirty="0"/>
              <a:t> İfadesi</a:t>
            </a:r>
          </a:p>
        </p:txBody>
      </p:sp>
      <p:sp>
        <p:nvSpPr>
          <p:cNvPr id="14" name="İçerik Yer Tutucusu 13"/>
          <p:cNvSpPr>
            <a:spLocks noGrp="1"/>
          </p:cNvSpPr>
          <p:nvPr>
            <p:ph idx="1"/>
          </p:nvPr>
        </p:nvSpPr>
        <p:spPr/>
        <p:txBody>
          <a:bodyPr rtlCol="0">
            <a:normAutofit fontScale="92500" lnSpcReduction="20000"/>
          </a:bodyPr>
          <a:lstStyle/>
          <a:p>
            <a:pPr marL="0" indent="0" fontAlgn="base">
              <a:buNone/>
            </a:pPr>
            <a:r>
              <a:rPr lang="tr-TR" dirty="0"/>
              <a:t>Mantıksal operatörlerden </a:t>
            </a:r>
            <a:r>
              <a:rPr lang="tr-TR" dirty="0" err="1"/>
              <a:t>and</a:t>
            </a:r>
            <a:r>
              <a:rPr lang="tr-TR" dirty="0"/>
              <a:t> ve </a:t>
            </a:r>
            <a:r>
              <a:rPr lang="tr-TR" dirty="0" err="1"/>
              <a:t>or</a:t>
            </a:r>
            <a:r>
              <a:rPr lang="tr-TR" dirty="0"/>
              <a:t> sola birleşmeli, not sağa birleşmelidir. Örneğin,</a:t>
            </a:r>
          </a:p>
          <a:p>
            <a:pPr marL="393192" lvl="1" indent="0" fontAlgn="base">
              <a:buNone/>
            </a:pPr>
            <a:r>
              <a:rPr lang="tr-TR" b="1" dirty="0"/>
              <a:t>x &lt;= y </a:t>
            </a:r>
            <a:r>
              <a:rPr lang="tr-TR" b="1" dirty="0" err="1"/>
              <a:t>and</a:t>
            </a:r>
            <a:r>
              <a:rPr lang="tr-TR" b="1" dirty="0"/>
              <a:t> x &lt;= z ifadesi</a:t>
            </a:r>
            <a:br>
              <a:rPr lang="tr-TR" dirty="0"/>
            </a:br>
            <a:r>
              <a:rPr lang="tr-TR" b="1" dirty="0"/>
              <a:t>(x &lt;= y) </a:t>
            </a:r>
            <a:r>
              <a:rPr lang="tr-TR" b="1" dirty="0" err="1"/>
              <a:t>and</a:t>
            </a:r>
            <a:r>
              <a:rPr lang="tr-TR" b="1" dirty="0"/>
              <a:t> (x &lt;= z) olarak işlem görür.</a:t>
            </a:r>
            <a:br>
              <a:rPr lang="tr-TR" dirty="0"/>
            </a:br>
            <a:r>
              <a:rPr lang="tr-TR" b="1" dirty="0"/>
              <a:t>x = 10, y = 20 olarak veriliyor.</a:t>
            </a:r>
          </a:p>
          <a:p>
            <a:pPr marL="0" indent="0" fontAlgn="base">
              <a:buNone/>
            </a:pPr>
            <a:r>
              <a:rPr lang="tr-TR" b="1" dirty="0"/>
              <a:t>Buna göre aşağıda verilen kod örneklerini inceleyiniz.</a:t>
            </a:r>
          </a:p>
          <a:p>
            <a:pPr marL="393192" lvl="1" indent="0" fontAlgn="base">
              <a:buNone/>
            </a:pPr>
            <a:r>
              <a:rPr lang="tr-TR" b="1" dirty="0"/>
              <a:t>b = (x == 10) </a:t>
            </a:r>
            <a:r>
              <a:rPr lang="tr-TR" b="1" dirty="0">
                <a:solidFill>
                  <a:srgbClr val="00B050"/>
                </a:solidFill>
              </a:rPr>
              <a:t># b’ye True değerini atar.</a:t>
            </a:r>
            <a:br>
              <a:rPr lang="tr-TR" dirty="0"/>
            </a:br>
            <a:r>
              <a:rPr lang="tr-TR" b="1" dirty="0"/>
              <a:t>b = (x != 10) </a:t>
            </a:r>
            <a:r>
              <a:rPr lang="tr-TR" b="1" dirty="0">
                <a:solidFill>
                  <a:srgbClr val="00B050"/>
                </a:solidFill>
              </a:rPr>
              <a:t># b’ye </a:t>
            </a:r>
            <a:r>
              <a:rPr lang="tr-TR" b="1" dirty="0" err="1">
                <a:solidFill>
                  <a:srgbClr val="00B050"/>
                </a:solidFill>
              </a:rPr>
              <a:t>False</a:t>
            </a:r>
            <a:r>
              <a:rPr lang="tr-TR" b="1" dirty="0">
                <a:solidFill>
                  <a:srgbClr val="00B050"/>
                </a:solidFill>
              </a:rPr>
              <a:t> değerini atar.</a:t>
            </a:r>
            <a:br>
              <a:rPr lang="tr-TR" dirty="0"/>
            </a:br>
            <a:r>
              <a:rPr lang="tr-TR" b="1" dirty="0"/>
              <a:t>b = (x == 10 </a:t>
            </a:r>
            <a:r>
              <a:rPr lang="tr-TR" b="1" dirty="0" err="1"/>
              <a:t>and</a:t>
            </a:r>
            <a:r>
              <a:rPr lang="tr-TR" b="1" dirty="0"/>
              <a:t> y == 20) </a:t>
            </a:r>
            <a:r>
              <a:rPr lang="tr-TR" b="1" dirty="0">
                <a:solidFill>
                  <a:srgbClr val="00B050"/>
                </a:solidFill>
              </a:rPr>
              <a:t># b’ye True değerini atar.</a:t>
            </a:r>
            <a:br>
              <a:rPr lang="tr-TR" dirty="0"/>
            </a:br>
            <a:r>
              <a:rPr lang="tr-TR" b="1" dirty="0"/>
              <a:t>b = (x != 10 </a:t>
            </a:r>
            <a:r>
              <a:rPr lang="tr-TR" b="1" dirty="0" err="1"/>
              <a:t>and</a:t>
            </a:r>
            <a:r>
              <a:rPr lang="tr-TR" b="1" dirty="0"/>
              <a:t> y == 20) </a:t>
            </a:r>
            <a:r>
              <a:rPr lang="tr-TR" b="1" dirty="0">
                <a:solidFill>
                  <a:srgbClr val="00B050"/>
                </a:solidFill>
              </a:rPr>
              <a:t># b’ye </a:t>
            </a:r>
            <a:r>
              <a:rPr lang="tr-TR" b="1" dirty="0" err="1">
                <a:solidFill>
                  <a:srgbClr val="00B050"/>
                </a:solidFill>
              </a:rPr>
              <a:t>False</a:t>
            </a:r>
            <a:r>
              <a:rPr lang="tr-TR" b="1" dirty="0">
                <a:solidFill>
                  <a:srgbClr val="00B050"/>
                </a:solidFill>
              </a:rPr>
              <a:t> değerini atar.</a:t>
            </a:r>
            <a:br>
              <a:rPr lang="tr-TR" dirty="0"/>
            </a:br>
            <a:r>
              <a:rPr lang="tr-TR" b="1" dirty="0"/>
              <a:t>b = (x == 10 </a:t>
            </a:r>
            <a:r>
              <a:rPr lang="tr-TR" b="1" dirty="0" err="1"/>
              <a:t>and</a:t>
            </a:r>
            <a:r>
              <a:rPr lang="tr-TR" b="1" dirty="0"/>
              <a:t> y != 20) </a:t>
            </a:r>
            <a:r>
              <a:rPr lang="tr-TR" b="1" dirty="0">
                <a:solidFill>
                  <a:srgbClr val="00B050"/>
                </a:solidFill>
              </a:rPr>
              <a:t># b’ye </a:t>
            </a:r>
            <a:r>
              <a:rPr lang="tr-TR" b="1" dirty="0" err="1">
                <a:solidFill>
                  <a:srgbClr val="00B050"/>
                </a:solidFill>
              </a:rPr>
              <a:t>False</a:t>
            </a:r>
            <a:r>
              <a:rPr lang="tr-TR" b="1" dirty="0">
                <a:solidFill>
                  <a:srgbClr val="00B050"/>
                </a:solidFill>
              </a:rPr>
              <a:t> değerini atar</a:t>
            </a:r>
            <a:r>
              <a:rPr lang="tr-TR" b="1" dirty="0"/>
              <a:t>.</a:t>
            </a:r>
            <a:br>
              <a:rPr lang="tr-TR" dirty="0"/>
            </a:br>
            <a:r>
              <a:rPr lang="tr-TR" b="1" dirty="0"/>
              <a:t>b = (x != 10 </a:t>
            </a:r>
            <a:r>
              <a:rPr lang="tr-TR" b="1" dirty="0" err="1"/>
              <a:t>and</a:t>
            </a:r>
            <a:r>
              <a:rPr lang="tr-TR" b="1" dirty="0"/>
              <a:t> y != 20) </a:t>
            </a:r>
            <a:r>
              <a:rPr lang="tr-TR" b="1" dirty="0">
                <a:solidFill>
                  <a:srgbClr val="00B050"/>
                </a:solidFill>
              </a:rPr>
              <a:t># b’ye </a:t>
            </a:r>
            <a:r>
              <a:rPr lang="tr-TR" b="1" dirty="0" err="1">
                <a:solidFill>
                  <a:srgbClr val="00B050"/>
                </a:solidFill>
              </a:rPr>
              <a:t>False</a:t>
            </a:r>
            <a:r>
              <a:rPr lang="tr-TR" b="1" dirty="0">
                <a:solidFill>
                  <a:srgbClr val="00B050"/>
                </a:solidFill>
              </a:rPr>
              <a:t> değerini atar.</a:t>
            </a:r>
            <a:br>
              <a:rPr lang="tr-TR" dirty="0"/>
            </a:br>
            <a:r>
              <a:rPr lang="tr-TR" b="1" dirty="0"/>
              <a:t>b = (x == 10 </a:t>
            </a:r>
            <a:r>
              <a:rPr lang="tr-TR" b="1" dirty="0" err="1"/>
              <a:t>or</a:t>
            </a:r>
            <a:r>
              <a:rPr lang="tr-TR" b="1" dirty="0"/>
              <a:t> y == 20) </a:t>
            </a:r>
            <a:r>
              <a:rPr lang="tr-TR" b="1" dirty="0">
                <a:solidFill>
                  <a:srgbClr val="00B050"/>
                </a:solidFill>
              </a:rPr>
              <a:t># b’ye True değerini atar.</a:t>
            </a:r>
            <a:br>
              <a:rPr lang="tr-TR" dirty="0"/>
            </a:br>
            <a:r>
              <a:rPr lang="tr-TR" b="1" dirty="0"/>
              <a:t>b = (x != 10 </a:t>
            </a:r>
            <a:r>
              <a:rPr lang="tr-TR" b="1" dirty="0" err="1"/>
              <a:t>or</a:t>
            </a:r>
            <a:r>
              <a:rPr lang="tr-TR" b="1" dirty="0"/>
              <a:t> y == 20) </a:t>
            </a:r>
            <a:r>
              <a:rPr lang="tr-TR" b="1" dirty="0">
                <a:solidFill>
                  <a:srgbClr val="00B050"/>
                </a:solidFill>
              </a:rPr>
              <a:t># b’ye True değerini atar.</a:t>
            </a:r>
            <a:br>
              <a:rPr lang="tr-TR" dirty="0"/>
            </a:br>
            <a:r>
              <a:rPr lang="tr-TR" b="1" dirty="0"/>
              <a:t>b = (x == 10 </a:t>
            </a:r>
            <a:r>
              <a:rPr lang="tr-TR" b="1" dirty="0" err="1"/>
              <a:t>or</a:t>
            </a:r>
            <a:r>
              <a:rPr lang="tr-TR" b="1" dirty="0"/>
              <a:t> y != 20) </a:t>
            </a:r>
            <a:r>
              <a:rPr lang="tr-TR" b="1" dirty="0">
                <a:solidFill>
                  <a:srgbClr val="00B050"/>
                </a:solidFill>
              </a:rPr>
              <a:t># b’ye True değerini atar.</a:t>
            </a:r>
            <a:br>
              <a:rPr lang="tr-TR" dirty="0"/>
            </a:br>
            <a:r>
              <a:rPr lang="tr-TR" b="1" dirty="0"/>
              <a:t>b = (x != 10 </a:t>
            </a:r>
            <a:r>
              <a:rPr lang="tr-TR" b="1" dirty="0" err="1"/>
              <a:t>or</a:t>
            </a:r>
            <a:r>
              <a:rPr lang="tr-TR" b="1" dirty="0"/>
              <a:t> y != 20) </a:t>
            </a:r>
            <a:r>
              <a:rPr lang="tr-TR" b="1" dirty="0">
                <a:solidFill>
                  <a:srgbClr val="00B050"/>
                </a:solidFill>
              </a:rPr>
              <a:t># b’ye </a:t>
            </a:r>
            <a:r>
              <a:rPr lang="tr-TR" b="1" dirty="0" err="1">
                <a:solidFill>
                  <a:srgbClr val="00B050"/>
                </a:solidFill>
              </a:rPr>
              <a:t>False</a:t>
            </a:r>
            <a:r>
              <a:rPr lang="tr-TR" b="1" dirty="0">
                <a:solidFill>
                  <a:srgbClr val="00B050"/>
                </a:solidFill>
              </a:rPr>
              <a:t> değerini atar.</a:t>
            </a:r>
            <a:endParaRPr lang="tr-TR" dirty="0">
              <a:solidFill>
                <a:srgbClr val="00B050"/>
              </a:solidFill>
            </a:endParaRPr>
          </a:p>
          <a:p>
            <a:pPr marL="0" indent="0">
              <a:buNone/>
            </a:pPr>
            <a:endParaRPr lang="tr-TR" b="1" dirty="0"/>
          </a:p>
        </p:txBody>
      </p:sp>
      <p:sp>
        <p:nvSpPr>
          <p:cNvPr id="2" name="Veri Yer Tutucusu 1">
            <a:extLst>
              <a:ext uri="{FF2B5EF4-FFF2-40B4-BE49-F238E27FC236}">
                <a16:creationId xmlns:a16="http://schemas.microsoft.com/office/drawing/2014/main" id="{8327B0AC-E002-4E70-A4E1-B1158BA095E8}"/>
              </a:ext>
            </a:extLst>
          </p:cNvPr>
          <p:cNvSpPr>
            <a:spLocks noGrp="1"/>
          </p:cNvSpPr>
          <p:nvPr>
            <p:ph type="dt" sz="half" idx="10"/>
          </p:nvPr>
        </p:nvSpPr>
        <p:spPr/>
        <p:txBody>
          <a:bodyPr/>
          <a:lstStyle/>
          <a:p>
            <a:pPr rtl="0"/>
            <a:fld id="{C2D0B277-B099-41AD-B727-052CBEB9AC19}" type="datetime1">
              <a:rPr lang="tr-TR" smtClean="0"/>
              <a:t>18.12.2017</a:t>
            </a:fld>
            <a:endParaRPr lang="tr-TR"/>
          </a:p>
        </p:txBody>
      </p:sp>
      <p:sp>
        <p:nvSpPr>
          <p:cNvPr id="3" name="Alt Bilgi Yer Tutucusu 2">
            <a:extLst>
              <a:ext uri="{FF2B5EF4-FFF2-40B4-BE49-F238E27FC236}">
                <a16:creationId xmlns:a16="http://schemas.microsoft.com/office/drawing/2014/main" id="{6769200C-9E4F-4510-B1AC-D492096E3FA2}"/>
              </a:ext>
            </a:extLst>
          </p:cNvPr>
          <p:cNvSpPr>
            <a:spLocks noGrp="1"/>
          </p:cNvSpPr>
          <p:nvPr>
            <p:ph type="ftr" sz="quarter" idx="11"/>
          </p:nvPr>
        </p:nvSpPr>
        <p:spPr/>
        <p:txBody>
          <a:bodyPr/>
          <a:lstStyle/>
          <a:p>
            <a:pPr rtl="0"/>
            <a:r>
              <a:rPr lang="tr-TR"/>
              <a:t>Mehmet ÇOLAK - Bilişim Teknolojileri Öğretmeni</a:t>
            </a:r>
          </a:p>
        </p:txBody>
      </p:sp>
      <p:sp>
        <p:nvSpPr>
          <p:cNvPr id="4" name="Slayt Numarası Yer Tutucusu 3">
            <a:extLst>
              <a:ext uri="{FF2B5EF4-FFF2-40B4-BE49-F238E27FC236}">
                <a16:creationId xmlns:a16="http://schemas.microsoft.com/office/drawing/2014/main" id="{E25314E3-68ED-4971-9A8C-AEA784619B02}"/>
              </a:ext>
            </a:extLst>
          </p:cNvPr>
          <p:cNvSpPr>
            <a:spLocks noGrp="1"/>
          </p:cNvSpPr>
          <p:nvPr>
            <p:ph type="sldNum" sz="quarter" idx="12"/>
          </p:nvPr>
        </p:nvSpPr>
        <p:spPr/>
        <p:txBody>
          <a:bodyPr/>
          <a:lstStyle/>
          <a:p>
            <a:pPr rtl="0"/>
            <a:fld id="{022B156B-59AE-415F-B24B-8756D48BB977}" type="slidenum">
              <a:rPr lang="tr-TR" smtClean="0"/>
              <a:t>9</a:t>
            </a:fld>
            <a:endParaRPr lang="tr-TR" dirty="0"/>
          </a:p>
        </p:txBody>
      </p:sp>
    </p:spTree>
    <p:extLst>
      <p:ext uri="{BB962C8B-B14F-4D97-AF65-F5344CB8AC3E}">
        <p14:creationId xmlns:p14="http://schemas.microsoft.com/office/powerpoint/2010/main" val="187699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166</TotalTime>
  <Words>1518</Words>
  <Application>Microsoft Office PowerPoint</Application>
  <PresentationFormat>Geniş ekran</PresentationFormat>
  <Paragraphs>202</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Agency FB</vt:lpstr>
      <vt:lpstr>Arial</vt:lpstr>
      <vt:lpstr>Segoe Print</vt:lpstr>
      <vt:lpstr>Doğa Çizimi 16x9</vt:lpstr>
      <vt:lpstr>Bilgisayar Bilimi</vt:lpstr>
      <vt:lpstr>1. Boolean İfadesi</vt:lpstr>
      <vt:lpstr>2. Python’da İlişkisel Operatörler</vt:lpstr>
      <vt:lpstr>3. “if ” İfadesi</vt:lpstr>
      <vt:lpstr>3. “if ” İfadesi</vt:lpstr>
      <vt:lpstr>4. “if/else” İfadesi</vt:lpstr>
      <vt:lpstr>4. “if/else” İfadesi</vt:lpstr>
      <vt:lpstr>5. Birleşik Boolean İfadesi</vt:lpstr>
      <vt:lpstr>5. Birleşik Boolean İfadesi</vt:lpstr>
      <vt:lpstr>6. Pass İfadesi</vt:lpstr>
      <vt:lpstr>7. Kayan Noktalı Eşitlik</vt:lpstr>
      <vt:lpstr>8. İç İçe Koşul İfadeleri</vt:lpstr>
      <vt:lpstr>9. Çok Yönlü Karar İfadeleri</vt:lpstr>
      <vt:lpstr>10. Çok Yönlü ve Zincirleme Durum İfadeleri</vt:lpstr>
      <vt:lpstr>11. Koşullu İfadeler</vt:lpstr>
      <vt:lpstr>11. Koşullu İfadeler</vt:lpstr>
      <vt:lpstr>11. Koşullu İfadeler</vt:lpstr>
      <vt:lpstr>11.1. Koşullu İfadelerde Hatalar</vt:lpstr>
      <vt:lpstr>12. Mantık Karmaşası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Bilimi</dc:title>
  <dc:creator>Azra</dc:creator>
  <cp:lastModifiedBy>Formator</cp:lastModifiedBy>
  <cp:revision>61</cp:revision>
  <dcterms:created xsi:type="dcterms:W3CDTF">2017-11-17T18:05:37Z</dcterms:created>
  <dcterms:modified xsi:type="dcterms:W3CDTF">2017-12-18T09:11:51Z</dcterms:modified>
</cp:coreProperties>
</file>