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1A258AE-D902-47BA-A0DB-3AEBDE9895B6}">
          <p14:sldIdLst>
            <p14:sldId id="257"/>
            <p14:sldId id="259"/>
            <p14:sldId id="260"/>
            <p14:sldId id="261"/>
            <p14:sldId id="262"/>
            <p14:sldId id="263"/>
            <p14:sldId id="264"/>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50" autoAdjust="0"/>
  </p:normalViewPr>
  <p:slideViewPr>
    <p:cSldViewPr snapToGrid="0">
      <p:cViewPr varScale="1">
        <p:scale>
          <a:sx n="82" d="100"/>
          <a:sy n="82" d="100"/>
        </p:scale>
        <p:origin x="720"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265611" y="1752600"/>
            <a:ext cx="6858002" cy="1828800"/>
          </a:xfrm>
        </p:spPr>
        <p:txBody>
          <a:bodyPr rtlCol="0" anchor="b">
            <a:normAutofit/>
          </a:bodyPr>
          <a:lstStyle>
            <a:lvl1pPr algn="l" rtl="0">
              <a:defRPr sz="5400">
                <a:latin typeface="Agency FB" panose="020B0503020202020204" pitchFamily="34" charset="0"/>
              </a:defRPr>
            </a:lvl1pPr>
          </a:lstStyle>
          <a:p>
            <a:pPr rtl="0"/>
            <a:r>
              <a:rPr lang="tr-TR" dirty="0"/>
              <a:t>Asıl başlık stilini düzenlemek için tıklayın</a:t>
            </a:r>
            <a:endParaRPr dirty="0"/>
          </a:p>
        </p:txBody>
      </p:sp>
      <p:sp>
        <p:nvSpPr>
          <p:cNvPr id="3" name="Alt Başlık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a:t>Asıl alt başlık stilini düzenlemek için tıklayın</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a:xfrm>
            <a:off x="9066214" y="421594"/>
            <a:ext cx="2286000" cy="1885508"/>
          </a:xfrm>
        </p:spPr>
        <p:txBody>
          <a:bodyPr rtlCol="0">
            <a:normAutofit/>
          </a:bodyPr>
          <a:lstStyle>
            <a:lvl1pPr algn="l" rtl="0">
              <a:defRPr sz="2400"/>
            </a:lvl1pPr>
          </a:lstStyle>
          <a:p>
            <a:pPr rtl="0"/>
            <a:r>
              <a:rPr lang="tr-TR"/>
              <a:t>Asıl başlık stilini düzenlemek için tıklayın</a:t>
            </a:r>
            <a:endParaRPr lang="tr"/>
          </a:p>
        </p:txBody>
      </p:sp>
      <p:grpSp>
        <p:nvGrpSpPr>
          <p:cNvPr id="84" name="Gr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Resim Yer Tutucusu 33" descr="Resim eklemek için boş yer tutucu. Yer tutucuya tıklayın ve eklemek istediğiniz resmi seçi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98" name="Grup 97"/>
          <p:cNvGrpSpPr/>
          <p:nvPr/>
        </p:nvGrpSpPr>
        <p:grpSpPr>
          <a:xfrm>
            <a:off x="5322489" y="319177"/>
            <a:ext cx="3389607" cy="2710838"/>
            <a:chOff x="895350" y="3313113"/>
            <a:chExt cx="3613151" cy="2790825"/>
          </a:xfrm>
          <a:solidFill>
            <a:schemeClr val="tx1">
              <a:lumMod val="50000"/>
            </a:schemeClr>
          </a:solidFill>
        </p:grpSpPr>
        <p:sp>
          <p:nvSpPr>
            <p:cNvPr id="99"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Resim Yer Tutucusu 33" descr="Resim eklemek için boş yer tutucu. Yer tutucuya tıklayın ve eklemek istediğiniz resmi seçi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112" name="Grup 111"/>
          <p:cNvGrpSpPr/>
          <p:nvPr/>
        </p:nvGrpSpPr>
        <p:grpSpPr>
          <a:xfrm>
            <a:off x="5322489" y="3245640"/>
            <a:ext cx="3389607" cy="2710838"/>
            <a:chOff x="895350" y="3313113"/>
            <a:chExt cx="3613151" cy="2790825"/>
          </a:xfrm>
          <a:solidFill>
            <a:schemeClr val="tx1">
              <a:lumMod val="50000"/>
            </a:schemeClr>
          </a:solidFill>
        </p:grpSpPr>
        <p:sp>
          <p:nvSpPr>
            <p:cNvPr id="11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Resim Yer Tutucusu 33" descr="Resim eklemek için boş yer tutucu. Yer tutucuya tıklayın ve eklemek istediğiniz resmi seçi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126" name="Metin Yer Tutucusu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9DE9FBD4-81B9-4EC5-9C38-3D7701D0B0A5}" type="datetime1">
              <a:rPr lang="tr-TR" smtClean="0"/>
              <a:t>28.12.2017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sp>
        <p:nvSpPr>
          <p:cNvPr id="3" name="İçerik Yer Tutucusu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dirty="0"/>
          </a:p>
        </p:txBody>
      </p:sp>
      <p:sp>
        <p:nvSpPr>
          <p:cNvPr id="4" name="Metin Yer Tutucusu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a:xfrm>
            <a:off x="8075611" y="6019801"/>
            <a:ext cx="1396260" cy="228600"/>
          </a:xfrm>
        </p:spPr>
        <p:txBody>
          <a:bodyPr rtlCol="0"/>
          <a:lstStyle/>
          <a:p>
            <a:pPr rtl="0"/>
            <a:fld id="{CE525153-F359-4067-B2BF-CF23A8772BE7}" type="datetime1">
              <a:rPr lang="tr-TR" smtClean="0"/>
              <a:t>28.12.2017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grpSp>
        <p:nvGrpSpPr>
          <p:cNvPr id="8" name="Grup 7"/>
          <p:cNvGrpSpPr/>
          <p:nvPr/>
        </p:nvGrpSpPr>
        <p:grpSpPr>
          <a:xfrm>
            <a:off x="595546" y="781398"/>
            <a:ext cx="6433398"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Serbest Biçi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up 10"/>
            <p:cNvGrpSpPr/>
            <p:nvPr/>
          </p:nvGrpSpPr>
          <p:grpSpPr>
            <a:xfrm>
              <a:off x="5814205" y="859113"/>
              <a:ext cx="5129146" cy="4880471"/>
              <a:chOff x="7856559" y="859113"/>
              <a:chExt cx="3086791" cy="4880471"/>
            </a:xfrm>
          </p:grpSpPr>
          <p:sp>
            <p:nvSpPr>
              <p:cNvPr id="20" name="Serbest Biçi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Serbest Biçi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Resim Yer Tutucusu 2" descr="Resim eklemek için boş yer tutucu. Yer tutucuya tıklayın ve eklemek istediğiniz resmi seçi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a:t>Resim eklemek için simgeye tıklayın</a:t>
            </a:r>
            <a:endParaRPr dirty="0"/>
          </a:p>
        </p:txBody>
      </p:sp>
      <p:sp>
        <p:nvSpPr>
          <p:cNvPr id="4" name="Metin Yer Tutucusu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p:txBody>
          <a:bodyPr rtlCol="0"/>
          <a:lstStyle/>
          <a:p>
            <a:pPr rtl="0"/>
            <a:fld id="{C88539D6-B0D8-489F-8FB0-198919CE3F75}" type="datetime1">
              <a:rPr lang="tr-TR" smtClean="0"/>
              <a:t>28.12.2017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Dikey Metin Yer Tutucusu 2"/>
          <p:cNvSpPr>
            <a:spLocks noGrp="1"/>
          </p:cNvSpPr>
          <p:nvPr>
            <p:ph type="body" orient="vert" idx="1"/>
          </p:nvPr>
        </p:nvSpPr>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410BA128-BCE0-480A-9840-BF694E9B4697}" type="datetime1">
              <a:rPr lang="tr-TR" smtClean="0"/>
              <a:t>28.12.2017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24268" y="304800"/>
            <a:ext cx="1729531" cy="5676900"/>
          </a:xfrm>
        </p:spPr>
        <p:txBody>
          <a:bodyPr vert="eaVert" rtlCol="0"/>
          <a:lstStyle/>
          <a:p>
            <a:pPr rtl="0"/>
            <a:r>
              <a:rPr lang="tr-TR"/>
              <a:t>Asıl başlık stilini düzenlemek için tıklayın</a:t>
            </a:r>
            <a:endParaRPr/>
          </a:p>
        </p:txBody>
      </p:sp>
      <p:sp>
        <p:nvSpPr>
          <p:cNvPr id="3" name="Dikey Metin Yer Tutucusu 2"/>
          <p:cNvSpPr>
            <a:spLocks noGrp="1"/>
          </p:cNvSpPr>
          <p:nvPr>
            <p:ph type="body" orient="vert" idx="1"/>
          </p:nvPr>
        </p:nvSpPr>
        <p:spPr>
          <a:xfrm>
            <a:off x="838199" y="304800"/>
            <a:ext cx="8633671" cy="5676900"/>
          </a:xfrm>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502A197A-660C-43E7-B81F-A312823B10A0}" type="datetime1">
              <a:rPr lang="tr-TR" smtClean="0"/>
              <a:t>28.12.2017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Agency FB" panose="020B0503020202020204" pitchFamily="34" charset="0"/>
              </a:defRPr>
            </a:lvl1pPr>
          </a:lstStyle>
          <a:p>
            <a:pPr rtl="0"/>
            <a:r>
              <a:rPr lang="tr-TR" dirty="0"/>
              <a:t>Asıl başlık stilini düzenlemek için tıklayın</a:t>
            </a:r>
            <a:endParaRPr dirty="0"/>
          </a:p>
        </p:txBody>
      </p:sp>
      <p:sp>
        <p:nvSpPr>
          <p:cNvPr id="3" name="İçerik Yer Tutucusu 2"/>
          <p:cNvSpPr>
            <a:spLocks noGrp="1"/>
          </p:cNvSpPr>
          <p:nvPr>
            <p:ph idx="1"/>
          </p:nvPr>
        </p:nvSpPr>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dirty="0"/>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9D1BA2F7-92D1-43CA-BF15-5690C6498165}" type="datetime1">
              <a:rPr lang="tr-TR" smtClean="0"/>
              <a:t>28.12.2017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tr-TR"/>
              <a:t>Asıl başlık stilini düzenlemek için tıklayın</a:t>
            </a:r>
            <a:endParaRPr/>
          </a:p>
        </p:txBody>
      </p:sp>
      <p:sp>
        <p:nvSpPr>
          <p:cNvPr id="3" name="Metin Yer Tutucusu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a:t>Asıl metin stillerini düzenle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mj-lt"/>
              </a:defRPr>
            </a:lvl1pPr>
          </a:lstStyle>
          <a:p>
            <a:pPr rtl="0"/>
            <a:r>
              <a:rPr lang="tr-TR" dirty="0"/>
              <a:t>Asıl başlık stilini düzenlemek için tıklayın</a:t>
            </a:r>
            <a:endParaRPr dirty="0"/>
          </a:p>
        </p:txBody>
      </p:sp>
      <p:sp>
        <p:nvSpPr>
          <p:cNvPr id="3" name="İçerik Yer Tutucusu 2"/>
          <p:cNvSpPr>
            <a:spLocks noGrp="1"/>
          </p:cNvSpPr>
          <p:nvPr>
            <p:ph sz="half" idx="1"/>
          </p:nvPr>
        </p:nvSpPr>
        <p:spPr>
          <a:xfrm>
            <a:off x="1065212" y="1825625"/>
            <a:ext cx="4954588"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4" name="İçerik Yer Tutucusu 3"/>
          <p:cNvSpPr>
            <a:spLocks noGrp="1"/>
          </p:cNvSpPr>
          <p:nvPr>
            <p:ph sz="half" idx="2"/>
          </p:nvPr>
        </p:nvSpPr>
        <p:spPr>
          <a:xfrm>
            <a:off x="6172200" y="1825625"/>
            <a:ext cx="4951414"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dirty="0"/>
          </a:p>
        </p:txBody>
      </p:sp>
      <p:sp>
        <p:nvSpPr>
          <p:cNvPr id="5" name="Tarih Yer Tutucusu 4"/>
          <p:cNvSpPr>
            <a:spLocks noGrp="1"/>
          </p:cNvSpPr>
          <p:nvPr>
            <p:ph type="dt" sz="half" idx="10"/>
          </p:nvPr>
        </p:nvSpPr>
        <p:spPr/>
        <p:txBody>
          <a:bodyPr rtlCol="0"/>
          <a:lstStyle/>
          <a:p>
            <a:pPr rtl="0"/>
            <a:fld id="{AB4CF865-D161-4563-9181-AFC64309AE27}" type="datetime1">
              <a:rPr lang="tr-TR" smtClean="0"/>
              <a:t>28.12.2017</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Metin Yer Tutucusu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4" name="İçerik Yer Tutucusu 3"/>
          <p:cNvSpPr>
            <a:spLocks noGrp="1"/>
          </p:cNvSpPr>
          <p:nvPr>
            <p:ph sz="half" idx="2"/>
          </p:nvPr>
        </p:nvSpPr>
        <p:spPr>
          <a:xfrm>
            <a:off x="1069848"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5" name="Metin Yer Tutucusu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6" name="İçerik Yer Tutucusu 5"/>
          <p:cNvSpPr>
            <a:spLocks noGrp="1"/>
          </p:cNvSpPr>
          <p:nvPr>
            <p:ph sz="quarter" idx="4"/>
          </p:nvPr>
        </p:nvSpPr>
        <p:spPr>
          <a:xfrm>
            <a:off x="6172200"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9" name="Slayt Numarası Yer Tutucusu 8"/>
          <p:cNvSpPr>
            <a:spLocks noGrp="1"/>
          </p:cNvSpPr>
          <p:nvPr>
            <p:ph type="sldNum" sz="quarter" idx="12"/>
          </p:nvPr>
        </p:nvSpPr>
        <p:spPr/>
        <p:txBody>
          <a:bodyPr rtlCol="0"/>
          <a:lstStyle/>
          <a:p>
            <a:pPr rtl="0"/>
            <a:fld id="{022B156B-59AE-415F-B24B-8756D48BB977}" type="slidenum">
              <a:rPr/>
              <a:t>‹#›</a:t>
            </a:fld>
            <a:endParaRPr/>
          </a:p>
        </p:txBody>
      </p:sp>
      <p:sp>
        <p:nvSpPr>
          <p:cNvPr id="8" name="Alt Bilgi Yer Tutucusu 7"/>
          <p:cNvSpPr>
            <a:spLocks noGrp="1"/>
          </p:cNvSpPr>
          <p:nvPr>
            <p:ph type="ftr" sz="quarter" idx="11"/>
          </p:nvPr>
        </p:nvSpPr>
        <p:spPr/>
        <p:txBody>
          <a:bodyPr rtlCol="0"/>
          <a:lstStyle/>
          <a:p>
            <a:pPr rtl="0"/>
            <a:r>
              <a:rPr lang="tr-TR"/>
              <a:t>Mehmet ÇOLAK - Bilişim Teknolojileri Öğretmeni</a:t>
            </a:r>
            <a:endParaRPr/>
          </a:p>
        </p:txBody>
      </p:sp>
      <p:sp>
        <p:nvSpPr>
          <p:cNvPr id="7" name="Tarih Yer Tutucusu 6"/>
          <p:cNvSpPr>
            <a:spLocks noGrp="1"/>
          </p:cNvSpPr>
          <p:nvPr>
            <p:ph type="dt" sz="half" idx="10"/>
          </p:nvPr>
        </p:nvSpPr>
        <p:spPr/>
        <p:txBody>
          <a:bodyPr rtlCol="0"/>
          <a:lstStyle/>
          <a:p>
            <a:pPr rtl="0"/>
            <a:fld id="{6A8A7E62-E225-4029-BCD6-BA0CC27E55D5}" type="datetime1">
              <a:rPr lang="tr-TR" smtClean="0"/>
              <a:t>28.12.2017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5" name="Slayt Numarası Yer Tutucusu 4"/>
          <p:cNvSpPr>
            <a:spLocks noGrp="1"/>
          </p:cNvSpPr>
          <p:nvPr>
            <p:ph type="sldNum" sz="quarter" idx="12"/>
          </p:nvPr>
        </p:nvSpPr>
        <p:spPr/>
        <p:txBody>
          <a:bodyPr rtlCol="0"/>
          <a:lstStyle/>
          <a:p>
            <a:pPr rtl="0"/>
            <a:fld id="{022B156B-59AE-415F-B24B-8756D48BB977}" type="slidenum">
              <a:rPr/>
              <a:t>‹#›</a:t>
            </a:fld>
            <a:endParaRPr/>
          </a:p>
        </p:txBody>
      </p:sp>
      <p:sp>
        <p:nvSpPr>
          <p:cNvPr id="4" name="Alt Bilgi Yer Tutucusu 3"/>
          <p:cNvSpPr>
            <a:spLocks noGrp="1"/>
          </p:cNvSpPr>
          <p:nvPr>
            <p:ph type="ftr" sz="quarter" idx="11"/>
          </p:nvPr>
        </p:nvSpPr>
        <p:spPr/>
        <p:txBody>
          <a:bodyPr rtlCol="0"/>
          <a:lstStyle/>
          <a:p>
            <a:pPr rtl="0"/>
            <a:r>
              <a:rPr lang="tr-TR"/>
              <a:t>Mehmet ÇOLAK - Bilişim Teknolojileri Öğretmeni</a:t>
            </a:r>
            <a:endParaRPr/>
          </a:p>
        </p:txBody>
      </p:sp>
      <p:sp>
        <p:nvSpPr>
          <p:cNvPr id="3" name="Tarih Yer Tutucusu 2"/>
          <p:cNvSpPr>
            <a:spLocks noGrp="1"/>
          </p:cNvSpPr>
          <p:nvPr>
            <p:ph type="dt" sz="half" idx="10"/>
          </p:nvPr>
        </p:nvSpPr>
        <p:spPr/>
        <p:txBody>
          <a:bodyPr rtlCol="0"/>
          <a:lstStyle/>
          <a:p>
            <a:pPr rtl="0"/>
            <a:fld id="{7B2E1451-ADF3-4A06-A7AD-A7E6F5E2CFE6}" type="datetime1">
              <a:rPr lang="tr-TR" smtClean="0"/>
              <a:t>28.12.2017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022B156B-59AE-415F-B24B-8756D48BB977}" type="slidenum">
              <a:rPr/>
              <a:t>‹#›</a:t>
            </a:fld>
            <a:endParaRPr/>
          </a:p>
        </p:txBody>
      </p:sp>
      <p:sp>
        <p:nvSpPr>
          <p:cNvPr id="3" name="Alt Bilgi Yer Tutucusu 2"/>
          <p:cNvSpPr>
            <a:spLocks noGrp="1"/>
          </p:cNvSpPr>
          <p:nvPr>
            <p:ph type="ftr" sz="quarter" idx="11"/>
          </p:nvPr>
        </p:nvSpPr>
        <p:spPr/>
        <p:txBody>
          <a:bodyPr rtlCol="0"/>
          <a:lstStyle/>
          <a:p>
            <a:pPr rtl="0"/>
            <a:r>
              <a:rPr lang="tr-TR"/>
              <a:t>Mehmet ÇOLAK - Bilişim Teknolojileri Öğretmeni</a:t>
            </a:r>
            <a:endParaRPr/>
          </a:p>
        </p:txBody>
      </p:sp>
      <p:sp>
        <p:nvSpPr>
          <p:cNvPr id="2" name="Tarih Yer Tutucusu 1"/>
          <p:cNvSpPr>
            <a:spLocks noGrp="1"/>
          </p:cNvSpPr>
          <p:nvPr>
            <p:ph type="dt" sz="half" idx="10"/>
          </p:nvPr>
        </p:nvSpPr>
        <p:spPr/>
        <p:txBody>
          <a:bodyPr rtlCol="0"/>
          <a:lstStyle/>
          <a:p>
            <a:pPr rtl="0"/>
            <a:fld id="{A7FAC31A-F9A9-430E-B67C-DF2581AD2EC0}" type="datetime1">
              <a:rPr lang="tr-TR" smtClean="0"/>
              <a:t>28.12.2017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im Yazılı İki Resim">
    <p:spTree>
      <p:nvGrpSpPr>
        <p:cNvPr id="1" name=""/>
        <p:cNvGrpSpPr/>
        <p:nvPr/>
      </p:nvGrpSpPr>
      <p:grpSpPr>
        <a:xfrm>
          <a:off x="0" y="0"/>
          <a:ext cx="0" cy="0"/>
          <a:chOff x="0" y="0"/>
          <a:chExt cx="0" cy="0"/>
        </a:xfrm>
      </p:grpSpPr>
      <p:sp>
        <p:nvSpPr>
          <p:cNvPr id="2" name="Başlık 1"/>
          <p:cNvSpPr>
            <a:spLocks noGrp="1"/>
          </p:cNvSpPr>
          <p:nvPr>
            <p:ph type="title"/>
          </p:nvPr>
        </p:nvSpPr>
        <p:spPr>
          <a:xfrm>
            <a:off x="1065212" y="304799"/>
            <a:ext cx="10058402" cy="1216152"/>
          </a:xfrm>
        </p:spPr>
        <p:txBody>
          <a:bodyPr rtlCol="0"/>
          <a:lstStyle>
            <a:lvl1pPr algn="l" rtl="0">
              <a:defRPr/>
            </a:lvl1pPr>
          </a:lstStyle>
          <a:p>
            <a:pPr rtl="0"/>
            <a:r>
              <a:rPr lang="tr-TR"/>
              <a:t>Asıl başlık stilini düzenlemek için tıklayın</a:t>
            </a:r>
            <a:endParaRPr lang="tr"/>
          </a:p>
        </p:txBody>
      </p:sp>
      <p:grpSp>
        <p:nvGrpSpPr>
          <p:cNvPr id="9" name="Grup 8"/>
          <p:cNvGrpSpPr/>
          <p:nvPr/>
        </p:nvGrpSpPr>
        <p:grpSpPr>
          <a:xfrm>
            <a:off x="1052422" y="1733550"/>
            <a:ext cx="4360503" cy="3050038"/>
            <a:chOff x="895350" y="3313113"/>
            <a:chExt cx="3613151" cy="2790825"/>
          </a:xfrm>
          <a:solidFill>
            <a:schemeClr val="tx1">
              <a:lumMod val="50000"/>
            </a:schemeClr>
          </a:solidFill>
        </p:grpSpPr>
        <p:sp>
          <p:nvSpPr>
            <p:cNvPr id="10"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Resim Yer Tutucusu 33" descr="Resim eklemek için boş yer tutucu. Yer tutucuya tıklayın ve eklemek istediğiniz resmi seçi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39" name="Metin Yer Tutucusu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22" name="Grup 21"/>
          <p:cNvGrpSpPr/>
          <p:nvPr/>
        </p:nvGrpSpPr>
        <p:grpSpPr>
          <a:xfrm>
            <a:off x="6763111" y="1733550"/>
            <a:ext cx="4360503" cy="3050038"/>
            <a:chOff x="895350" y="3313113"/>
            <a:chExt cx="3613151" cy="2790825"/>
          </a:xfrm>
          <a:solidFill>
            <a:schemeClr val="tx1">
              <a:lumMod val="50000"/>
            </a:schemeClr>
          </a:solidFill>
        </p:grpSpPr>
        <p:sp>
          <p:nvSpPr>
            <p:cNvPr id="2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Resim Yer Tutucusu 33" descr="Resim eklemek için boş yer tutucu. Yer tutucuya tıklayın ve eklemek istediğiniz resmi seçi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40" name="Metin Yer Tutucusu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6C1CE534-1530-49A5-94E5-52057697A736}" type="datetime1">
              <a:rPr lang="tr-TR" smtClean="0"/>
              <a:t>28.12.2017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
          </a:p>
        </p:txBody>
      </p:sp>
      <p:grpSp>
        <p:nvGrpSpPr>
          <p:cNvPr id="52" name="Gr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Resim Yer Tutucusu 33" descr="Resim eklemek için boş yer tutucu. Yer tutucuya tıklayın ve eklemek istediğiniz resmi seçi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1" name="Metin Yer Tutucusu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84" name="Gr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Resim Yer Tutucusu 33" descr="Resim eklemek için boş yer tutucu. Yer tutucuya tıklayın ve eklemek istediğiniz resmi seçi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2" name="Metin Yer Tutucusu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97" name="Gr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Resim Yer Tutucusu 33" descr="Resim eklemek için boş yer tutucu. Yer tutucuya tıklayın ve eklemek istediğiniz resmi seçi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3" name="Metin Yer Tutucusu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EAC832FE-4004-4847-916C-66A5BC0B23F2}" type="datetime1">
              <a:rPr lang="tr-TR" smtClean="0"/>
              <a:t>28.12.2017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tr"/>
              <a:t>Asıl başlık stili için tıklatın</a:t>
            </a:r>
            <a:endParaRPr/>
          </a:p>
        </p:txBody>
      </p:sp>
      <p:sp>
        <p:nvSpPr>
          <p:cNvPr id="3" name="Metin Yer Tutucus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Alt Bilgi Yer Tutucusu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Mehmet ÇOLAK - Bilişim Teknolojileri Öğretmeni</a:t>
            </a:r>
          </a:p>
        </p:txBody>
      </p:sp>
      <p:sp>
        <p:nvSpPr>
          <p:cNvPr id="4" name="Tarih Yer Tutucusu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fld id="{0538848E-7660-4C40-BA5E-1BE31A943E66}" type="datetime1">
              <a:rPr lang="tr-TR" smtClean="0"/>
              <a:t>28.12.2017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normAutofit/>
          </a:bodyPr>
          <a:lstStyle/>
          <a:p>
            <a:r>
              <a:rPr lang="tr-TR" dirty="0"/>
              <a:t>Bilgisayar Bilimi</a:t>
            </a:r>
            <a:endParaRPr lang="tr" dirty="0"/>
          </a:p>
        </p:txBody>
      </p:sp>
      <p:sp>
        <p:nvSpPr>
          <p:cNvPr id="3" name="Alt Başlık 2"/>
          <p:cNvSpPr>
            <a:spLocks noGrp="1"/>
          </p:cNvSpPr>
          <p:nvPr>
            <p:ph type="subTitle" idx="1"/>
          </p:nvPr>
        </p:nvSpPr>
        <p:spPr/>
        <p:txBody>
          <a:bodyPr rtlCol="0">
            <a:normAutofit/>
          </a:bodyPr>
          <a:lstStyle/>
          <a:p>
            <a:r>
              <a:rPr lang="tr-TR" dirty="0"/>
              <a:t>Fonksiyonlar-2</a:t>
            </a:r>
            <a:endParaRPr lang="tr"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2.3. Öz Yineleme</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fontAlgn="base"/>
            <a:r>
              <a:rPr lang="tr-TR" dirty="0"/>
              <a:t>Öz yinelemeli fonksiyonlar kendilerini çağırarak işlem yapan fonksiyonlardır.</a:t>
            </a:r>
          </a:p>
          <a:p>
            <a:pPr fontAlgn="base"/>
            <a:r>
              <a:rPr lang="tr-TR" dirty="0"/>
              <a:t>Yukarıdaki örnekte parametre olarak gelen değerden başlayarak birer azaltıp kendini çağırma işlemi yapar.</a:t>
            </a:r>
          </a:p>
          <a:p>
            <a:pPr fontAlgn="base"/>
            <a:r>
              <a:rPr lang="tr-TR" dirty="0"/>
              <a:t>Bu çağırma işlemi, döngü parametre değeri, 0 olasıya kadar devam eder.</a:t>
            </a:r>
          </a:p>
          <a:p>
            <a:pPr fontAlgn="base"/>
            <a:r>
              <a:rPr lang="tr-TR" dirty="0"/>
              <a:t>0 olduğunda kendini çağırma işlemi durur ve geriye doğru değerler çarpılarak sonuç bulunur.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10</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288557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2.4. Öz Yineleme Olmadan Faktöriyel Hesaplama</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fontScale="85000" lnSpcReduction="20000"/>
          </a:bodyPr>
          <a:lstStyle/>
          <a:p>
            <a:pPr marL="393192" lvl="1" indent="0" fontAlgn="base">
              <a:buNone/>
            </a:pPr>
            <a:r>
              <a:rPr lang="tr-TR" b="1" dirty="0"/>
              <a:t>def </a:t>
            </a:r>
            <a:r>
              <a:rPr lang="tr-TR" b="1" dirty="0" err="1"/>
              <a:t>faktoriyel</a:t>
            </a:r>
            <a:r>
              <a:rPr lang="tr-TR" b="1" dirty="0"/>
              <a:t>(n):</a:t>
            </a:r>
          </a:p>
          <a:p>
            <a:pPr marL="393192" lvl="1" indent="0" fontAlgn="base">
              <a:buNone/>
            </a:pPr>
            <a:r>
              <a:rPr lang="tr-TR" b="1" dirty="0" err="1"/>
              <a:t>sonuc</a:t>
            </a:r>
            <a:r>
              <a:rPr lang="tr-TR" b="1" dirty="0"/>
              <a:t> = 1 </a:t>
            </a:r>
            <a:r>
              <a:rPr lang="tr-TR" b="1" dirty="0" err="1"/>
              <a:t>while</a:t>
            </a:r>
            <a:r>
              <a:rPr lang="tr-TR" b="1" dirty="0"/>
              <a:t> n:</a:t>
            </a:r>
          </a:p>
          <a:p>
            <a:pPr marL="393192" lvl="1" indent="0" fontAlgn="base">
              <a:buNone/>
            </a:pPr>
            <a:r>
              <a:rPr lang="tr-TR" b="1" dirty="0" err="1"/>
              <a:t>sonuc</a:t>
            </a:r>
            <a:r>
              <a:rPr lang="tr-TR" b="1" dirty="0"/>
              <a:t> *= n </a:t>
            </a:r>
            <a:r>
              <a:rPr lang="tr-TR" b="1" dirty="0" err="1"/>
              <a:t>n</a:t>
            </a:r>
            <a:r>
              <a:rPr lang="tr-TR" b="1" dirty="0"/>
              <a:t> -= 1</a:t>
            </a:r>
          </a:p>
          <a:p>
            <a:pPr marL="393192" lvl="1" indent="0" fontAlgn="base">
              <a:buNone/>
            </a:pPr>
            <a:r>
              <a:rPr lang="tr-TR" b="1" dirty="0" err="1"/>
              <a:t>return</a:t>
            </a:r>
            <a:r>
              <a:rPr lang="tr-TR" b="1" dirty="0"/>
              <a:t> </a:t>
            </a:r>
            <a:r>
              <a:rPr lang="tr-TR" b="1" dirty="0" err="1"/>
              <a:t>sonuc</a:t>
            </a:r>
            <a:r>
              <a:rPr lang="tr-TR" b="1" dirty="0"/>
              <a:t> def main():</a:t>
            </a:r>
          </a:p>
          <a:p>
            <a:pPr marL="393192" lvl="1" indent="0" fontAlgn="base">
              <a:buNone/>
            </a:pPr>
            <a:r>
              <a:rPr lang="tr-TR" b="1" dirty="0" err="1"/>
              <a:t>print</a:t>
            </a:r>
            <a:r>
              <a:rPr lang="tr-TR" b="1" dirty="0"/>
              <a:t>(” 0! = “, </a:t>
            </a:r>
            <a:r>
              <a:rPr lang="tr-TR" b="1" dirty="0" err="1"/>
              <a:t>faktoriyel</a:t>
            </a:r>
            <a:r>
              <a:rPr lang="tr-TR" b="1" dirty="0"/>
              <a:t>(0)) </a:t>
            </a:r>
            <a:r>
              <a:rPr lang="tr-TR" b="1" dirty="0" err="1"/>
              <a:t>print</a:t>
            </a:r>
            <a:r>
              <a:rPr lang="tr-TR" b="1" dirty="0"/>
              <a:t>(” 1! = “, </a:t>
            </a:r>
            <a:r>
              <a:rPr lang="tr-TR" b="1" dirty="0" err="1"/>
              <a:t>faktoriyel</a:t>
            </a:r>
            <a:r>
              <a:rPr lang="tr-TR" b="1" dirty="0"/>
              <a:t>(1)) </a:t>
            </a:r>
            <a:r>
              <a:rPr lang="tr-TR" b="1" dirty="0" err="1"/>
              <a:t>print</a:t>
            </a:r>
            <a:r>
              <a:rPr lang="tr-TR" b="1" dirty="0"/>
              <a:t>(” 6! = “, </a:t>
            </a:r>
            <a:r>
              <a:rPr lang="tr-TR" b="1" dirty="0" err="1"/>
              <a:t>faktoriyel</a:t>
            </a:r>
            <a:r>
              <a:rPr lang="tr-TR" b="1" dirty="0"/>
              <a:t>(6)) </a:t>
            </a:r>
            <a:r>
              <a:rPr lang="tr-TR" b="1" dirty="0" err="1"/>
              <a:t>print</a:t>
            </a:r>
            <a:r>
              <a:rPr lang="tr-TR" b="1" dirty="0"/>
              <a:t>(“10! = “, </a:t>
            </a:r>
            <a:r>
              <a:rPr lang="tr-TR" b="1" dirty="0" err="1"/>
              <a:t>faktoriyel</a:t>
            </a:r>
            <a:r>
              <a:rPr lang="tr-TR" b="1" dirty="0"/>
              <a:t>(10))</a:t>
            </a:r>
          </a:p>
          <a:p>
            <a:pPr marL="393192" lvl="1" indent="0" fontAlgn="base">
              <a:buNone/>
            </a:pPr>
            <a:r>
              <a:rPr lang="tr-TR" b="1" dirty="0"/>
              <a:t>main()</a:t>
            </a:r>
          </a:p>
          <a:p>
            <a:pPr marL="0" indent="0" fontAlgn="base">
              <a:buNone/>
            </a:pPr>
            <a:r>
              <a:rPr lang="tr-TR" dirty="0"/>
              <a:t>Sonuç Ekranı</a:t>
            </a:r>
          </a:p>
          <a:p>
            <a:pPr marL="393192" lvl="1" indent="0" fontAlgn="base">
              <a:buNone/>
            </a:pPr>
            <a:r>
              <a:rPr lang="tr-TR" b="1" dirty="0"/>
              <a:t>0! = 1</a:t>
            </a:r>
          </a:p>
          <a:p>
            <a:pPr marL="393192" lvl="1" indent="0" fontAlgn="base">
              <a:buNone/>
            </a:pPr>
            <a:r>
              <a:rPr lang="tr-TR" b="1" dirty="0"/>
              <a:t>1! = 1</a:t>
            </a:r>
          </a:p>
          <a:p>
            <a:pPr marL="393192" lvl="1" indent="0" fontAlgn="base">
              <a:buNone/>
            </a:pPr>
            <a:r>
              <a:rPr lang="tr-TR" b="1" dirty="0"/>
              <a:t>6! = 720</a:t>
            </a:r>
          </a:p>
          <a:p>
            <a:pPr marL="393192" lvl="1" indent="0" fontAlgn="base">
              <a:buNone/>
            </a:pPr>
            <a:r>
              <a:rPr lang="tr-TR" b="1" dirty="0"/>
              <a:t>10! = 3628800</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11</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407295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2.5. </a:t>
            </a:r>
            <a:r>
              <a:rPr lang="tr-TR" dirty="0" err="1"/>
              <a:t>Fibonacci</a:t>
            </a:r>
            <a:r>
              <a:rPr lang="tr-TR" dirty="0"/>
              <a:t> Sayıları</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fontScale="92500" lnSpcReduction="10000"/>
          </a:bodyPr>
          <a:lstStyle/>
          <a:p>
            <a:pPr marL="393192" lvl="1" indent="0" fontAlgn="base">
              <a:buNone/>
            </a:pPr>
            <a:r>
              <a:rPr lang="tr-TR" b="1" dirty="0"/>
              <a:t>def </a:t>
            </a:r>
            <a:r>
              <a:rPr lang="tr-TR" b="1" dirty="0" err="1"/>
              <a:t>fibonacci</a:t>
            </a:r>
            <a:r>
              <a:rPr lang="tr-TR" b="1" dirty="0"/>
              <a:t>(n):</a:t>
            </a:r>
          </a:p>
          <a:p>
            <a:pPr marL="393192" lvl="1" indent="0" fontAlgn="base">
              <a:buNone/>
            </a:pPr>
            <a:r>
              <a:rPr lang="tr-TR" b="1" dirty="0" err="1"/>
              <a:t>if</a:t>
            </a:r>
            <a:r>
              <a:rPr lang="tr-TR" b="1" dirty="0"/>
              <a:t> n &lt;= 0:</a:t>
            </a:r>
          </a:p>
          <a:p>
            <a:pPr marL="393192" lvl="1" indent="0" fontAlgn="base">
              <a:buNone/>
            </a:pPr>
            <a:r>
              <a:rPr lang="tr-TR" b="1" dirty="0" err="1"/>
              <a:t>return</a:t>
            </a:r>
            <a:r>
              <a:rPr lang="tr-TR" b="1" dirty="0"/>
              <a:t> 0 elif n == 1: </a:t>
            </a:r>
            <a:r>
              <a:rPr lang="tr-TR" b="1" dirty="0" err="1"/>
              <a:t>return</a:t>
            </a:r>
            <a:r>
              <a:rPr lang="tr-TR" b="1" dirty="0"/>
              <a:t> 1</a:t>
            </a:r>
          </a:p>
          <a:p>
            <a:pPr marL="393192" lvl="1" indent="0" fontAlgn="base">
              <a:buNone/>
            </a:pPr>
            <a:r>
              <a:rPr lang="tr-TR" b="1" dirty="0"/>
              <a:t>else:</a:t>
            </a:r>
          </a:p>
          <a:p>
            <a:pPr marL="393192" lvl="1" indent="0" fontAlgn="base">
              <a:buNone/>
            </a:pPr>
            <a:r>
              <a:rPr lang="tr-TR" b="1" dirty="0" err="1"/>
              <a:t>return</a:t>
            </a:r>
            <a:r>
              <a:rPr lang="tr-TR" b="1" dirty="0"/>
              <a:t> </a:t>
            </a:r>
            <a:r>
              <a:rPr lang="tr-TR" b="1" dirty="0" err="1"/>
              <a:t>fibonacci</a:t>
            </a:r>
            <a:r>
              <a:rPr lang="tr-TR" b="1" dirty="0"/>
              <a:t>(n 2) + </a:t>
            </a:r>
            <a:r>
              <a:rPr lang="tr-TR" b="1" dirty="0" err="1"/>
              <a:t>fibonacci</a:t>
            </a:r>
            <a:r>
              <a:rPr lang="tr-TR" b="1" dirty="0"/>
              <a:t>(n 1)</a:t>
            </a:r>
          </a:p>
          <a:p>
            <a:pPr marL="393192" lvl="1" indent="0" fontAlgn="base">
              <a:buNone/>
            </a:pPr>
            <a:r>
              <a:rPr lang="tr-TR" b="1" dirty="0" err="1"/>
              <a:t>sira</a:t>
            </a:r>
            <a:r>
              <a:rPr lang="tr-TR" b="1" dirty="0"/>
              <a:t>=</a:t>
            </a:r>
            <a:r>
              <a:rPr lang="tr-TR" b="1" dirty="0" err="1"/>
              <a:t>int</a:t>
            </a:r>
            <a:r>
              <a:rPr lang="tr-TR" b="1" dirty="0"/>
              <a:t>(</a:t>
            </a:r>
            <a:r>
              <a:rPr lang="tr-TR" b="1" dirty="0" err="1"/>
              <a:t>input</a:t>
            </a:r>
            <a:r>
              <a:rPr lang="tr-TR" b="1" dirty="0"/>
              <a:t>(“Görmek istediğiniz </a:t>
            </a:r>
            <a:r>
              <a:rPr lang="tr-TR" b="1" dirty="0" err="1"/>
              <a:t>fibonacci</a:t>
            </a:r>
            <a:r>
              <a:rPr lang="tr-TR" b="1" dirty="0"/>
              <a:t> sıra numarasını giriniz.:”))</a:t>
            </a:r>
          </a:p>
          <a:p>
            <a:pPr marL="393192" lvl="1" indent="0" fontAlgn="base">
              <a:buNone/>
            </a:pPr>
            <a:r>
              <a:rPr lang="tr-TR" b="1" dirty="0" err="1"/>
              <a:t>print</a:t>
            </a:r>
            <a:r>
              <a:rPr lang="tr-TR" b="1" dirty="0"/>
              <a:t>(</a:t>
            </a:r>
            <a:r>
              <a:rPr lang="tr-TR" b="1" dirty="0" err="1"/>
              <a:t>fibonacci</a:t>
            </a:r>
            <a:r>
              <a:rPr lang="tr-TR" b="1" dirty="0"/>
              <a:t>(</a:t>
            </a:r>
            <a:r>
              <a:rPr lang="tr-TR" b="1" dirty="0" err="1"/>
              <a:t>sira</a:t>
            </a:r>
            <a:r>
              <a:rPr lang="tr-TR" b="1" dirty="0"/>
              <a:t>))</a:t>
            </a:r>
          </a:p>
          <a:p>
            <a:pPr marL="0" indent="0" fontAlgn="base">
              <a:buNone/>
            </a:pPr>
            <a:r>
              <a:rPr lang="tr-TR" dirty="0"/>
              <a:t>Sonuç Ekranı</a:t>
            </a:r>
          </a:p>
          <a:p>
            <a:pPr marL="393192" lvl="1" indent="0" fontAlgn="base">
              <a:buNone/>
            </a:pPr>
            <a:r>
              <a:rPr lang="tr-TR" b="1" dirty="0"/>
              <a:t>Görmek istediğiniz </a:t>
            </a:r>
            <a:r>
              <a:rPr lang="tr-TR" b="1" dirty="0" err="1"/>
              <a:t>fibonacci</a:t>
            </a:r>
            <a:r>
              <a:rPr lang="tr-TR" b="1" dirty="0"/>
              <a:t> sıra numarasını giriniz.:22</a:t>
            </a:r>
          </a:p>
          <a:p>
            <a:pPr marL="393192" lvl="1" indent="0" fontAlgn="base">
              <a:buNone/>
            </a:pPr>
            <a:r>
              <a:rPr lang="tr-TR" b="1" dirty="0"/>
              <a:t>17711</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12</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348340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2.5. </a:t>
            </a:r>
            <a:r>
              <a:rPr lang="tr-TR" dirty="0" err="1"/>
              <a:t>Fibonacci</a:t>
            </a:r>
            <a:r>
              <a:rPr lang="tr-TR" dirty="0"/>
              <a:t> Sayıları</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0" indent="0" fontAlgn="base">
              <a:buNone/>
            </a:pPr>
            <a:r>
              <a:rPr lang="tr-TR" b="1" dirty="0" err="1"/>
              <a:t>Fibonacci</a:t>
            </a:r>
            <a:r>
              <a:rPr lang="tr-TR" b="1" dirty="0"/>
              <a:t> Sayıları: </a:t>
            </a:r>
            <a:r>
              <a:rPr lang="tr-TR" dirty="0"/>
              <a:t>Her sayının kendisinden önce gelen iki sayının toplamı şeklinde yazılıp devam ettiği sayı dizisine </a:t>
            </a:r>
            <a:r>
              <a:rPr lang="tr-TR" dirty="0" err="1"/>
              <a:t>Fibonacci</a:t>
            </a:r>
            <a:r>
              <a:rPr lang="tr-TR" dirty="0"/>
              <a:t> Sayı Dizisi denir. 1, 1, 2, 3, 5, 8, 13, 21, 34, 55, 89, 144, 233, 377, 610,…</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13</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pic>
        <p:nvPicPr>
          <p:cNvPr id="2050" name="Picture 2" descr="https://i0.wp.com/bilgisayarbilim.com/wp-content/uploads/2017/12/Fibonacci-Say%C4%B1lar%C4%B1.png?resize=510%2C218">
            <a:extLst>
              <a:ext uri="{FF2B5EF4-FFF2-40B4-BE49-F238E27FC236}">
                <a16:creationId xmlns:a16="http://schemas.microsoft.com/office/drawing/2014/main" id="{9AD34E9F-4DC1-4936-AB72-3DE5B25D7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199" y="2873829"/>
            <a:ext cx="7045601" cy="301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0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3. Fonksiyonları Tekrar Kullanılabilir Yapma</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0" indent="0" fontAlgn="base">
              <a:buNone/>
            </a:pPr>
            <a:r>
              <a:rPr lang="tr-TR" dirty="0"/>
              <a:t>Fonksiyonlar programlar içerisinde defalarca kullanılabilir. Aynı amaçlı fonksiyonların birden fazla program tarafından da kullanılması istenebilir. Bu durumda tanımlanan fonksiyon, amacına uygun çağrışım yapacak bir isim verildikten sonra kullanılmak istenen programlarda “</a:t>
            </a:r>
            <a:r>
              <a:rPr lang="tr-TR" dirty="0" err="1"/>
              <a:t>from</a:t>
            </a:r>
            <a:r>
              <a:rPr lang="tr-TR" dirty="0"/>
              <a:t>” komutu ile dosya adı yazılarak çağırılabilir.</a:t>
            </a:r>
          </a:p>
          <a:p>
            <a:pPr marL="0" indent="0" fontAlgn="base">
              <a:buNone/>
            </a:pPr>
            <a:r>
              <a:rPr lang="tr-TR" dirty="0"/>
              <a:t>Kullanımı</a:t>
            </a:r>
          </a:p>
          <a:p>
            <a:pPr marL="393192" lvl="1" indent="0" fontAlgn="base">
              <a:buNone/>
            </a:pPr>
            <a:r>
              <a:rPr lang="tr-TR" b="1" dirty="0" err="1"/>
              <a:t>from</a:t>
            </a:r>
            <a:r>
              <a:rPr lang="tr-TR" b="1" dirty="0"/>
              <a:t> &lt;dosya adı&gt; </a:t>
            </a:r>
            <a:r>
              <a:rPr lang="tr-TR" b="1" dirty="0" err="1"/>
              <a:t>import</a:t>
            </a:r>
            <a:r>
              <a:rPr lang="tr-TR" b="1" dirty="0"/>
              <a:t> &lt;fonksiyon adı&gt;</a:t>
            </a:r>
            <a:endParaRPr lang="tr-TR" dirty="0"/>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14</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133703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3. Fonksiyonları Tekrar Kullanılabilir Yapma</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fontScale="77500" lnSpcReduction="20000"/>
          </a:bodyPr>
          <a:lstStyle/>
          <a:p>
            <a:pPr marL="0" indent="0" fontAlgn="base">
              <a:buNone/>
            </a:pPr>
            <a:r>
              <a:rPr lang="tr-TR" dirty="0"/>
              <a:t>Örnek</a:t>
            </a:r>
          </a:p>
          <a:p>
            <a:pPr marL="393192" lvl="1" indent="0" fontAlgn="base">
              <a:buNone/>
            </a:pPr>
            <a:r>
              <a:rPr lang="tr-TR" b="1" dirty="0">
                <a:solidFill>
                  <a:schemeClr val="accent3">
                    <a:lumMod val="50000"/>
                  </a:schemeClr>
                </a:solidFill>
              </a:rPr>
              <a:t># Asal sayının kontrol edildiği fonksiyon tanımlama</a:t>
            </a:r>
          </a:p>
          <a:p>
            <a:pPr marL="393192" lvl="1" indent="0" fontAlgn="base">
              <a:buNone/>
            </a:pPr>
            <a:r>
              <a:rPr lang="tr-TR" b="1" dirty="0" err="1"/>
              <a:t>from</a:t>
            </a:r>
            <a:r>
              <a:rPr lang="tr-TR" b="1" dirty="0"/>
              <a:t> </a:t>
            </a:r>
            <a:r>
              <a:rPr lang="tr-TR" b="1" dirty="0" err="1"/>
              <a:t>math</a:t>
            </a:r>
            <a:r>
              <a:rPr lang="tr-TR" b="1" dirty="0"/>
              <a:t> </a:t>
            </a:r>
            <a:r>
              <a:rPr lang="tr-TR" b="1" dirty="0" err="1"/>
              <a:t>import</a:t>
            </a:r>
            <a:r>
              <a:rPr lang="tr-TR" b="1" dirty="0"/>
              <a:t> </a:t>
            </a:r>
            <a:r>
              <a:rPr lang="tr-TR" b="1" dirty="0" err="1"/>
              <a:t>sqrt</a:t>
            </a:r>
            <a:endParaRPr lang="tr-TR" b="1" dirty="0"/>
          </a:p>
          <a:p>
            <a:pPr marL="393192" lvl="1" indent="0" fontAlgn="base">
              <a:buNone/>
            </a:pPr>
            <a:r>
              <a:rPr lang="tr-TR" b="1" dirty="0"/>
              <a:t>def </a:t>
            </a:r>
            <a:r>
              <a:rPr lang="tr-TR" b="1" dirty="0" err="1"/>
              <a:t>AsalKontrol</a:t>
            </a:r>
            <a:r>
              <a:rPr lang="tr-TR" b="1" dirty="0"/>
              <a:t>(n):</a:t>
            </a:r>
          </a:p>
          <a:p>
            <a:pPr marL="393192" lvl="1" indent="0" fontAlgn="base">
              <a:buNone/>
            </a:pPr>
            <a:r>
              <a:rPr lang="tr-TR" b="1" dirty="0">
                <a:solidFill>
                  <a:schemeClr val="accent3">
                    <a:lumMod val="50000"/>
                  </a:schemeClr>
                </a:solidFill>
              </a:rPr>
              <a:t># Fonksiyona gelen değer asal ise geriye True, değilse </a:t>
            </a:r>
            <a:r>
              <a:rPr lang="tr-TR" b="1" dirty="0" err="1">
                <a:solidFill>
                  <a:schemeClr val="accent3">
                    <a:lumMod val="50000"/>
                  </a:schemeClr>
                </a:solidFill>
              </a:rPr>
              <a:t>False</a:t>
            </a:r>
            <a:r>
              <a:rPr lang="tr-TR" b="1" dirty="0">
                <a:solidFill>
                  <a:schemeClr val="accent3">
                    <a:lumMod val="50000"/>
                  </a:schemeClr>
                </a:solidFill>
              </a:rPr>
              <a:t> döner.</a:t>
            </a:r>
          </a:p>
          <a:p>
            <a:pPr marL="393192" lvl="1" indent="0" fontAlgn="base">
              <a:buNone/>
            </a:pPr>
            <a:r>
              <a:rPr lang="tr-TR" b="1" dirty="0" err="1"/>
              <a:t>bolen</a:t>
            </a:r>
            <a:r>
              <a:rPr lang="tr-TR" b="1" dirty="0"/>
              <a:t>= 2</a:t>
            </a:r>
          </a:p>
          <a:p>
            <a:pPr marL="393192" lvl="1" indent="0" fontAlgn="base">
              <a:buNone/>
            </a:pPr>
            <a:r>
              <a:rPr lang="tr-TR" b="1" dirty="0"/>
              <a:t>kok = </a:t>
            </a:r>
            <a:r>
              <a:rPr lang="tr-TR" b="1" dirty="0" err="1"/>
              <a:t>sqrt</a:t>
            </a:r>
            <a:r>
              <a:rPr lang="tr-TR" b="1" dirty="0"/>
              <a:t>(n)</a:t>
            </a:r>
          </a:p>
          <a:p>
            <a:pPr marL="393192" lvl="1" indent="0" fontAlgn="base">
              <a:buNone/>
            </a:pPr>
            <a:r>
              <a:rPr lang="tr-TR" b="1" dirty="0" err="1"/>
              <a:t>while</a:t>
            </a:r>
            <a:r>
              <a:rPr lang="tr-TR" b="1" dirty="0"/>
              <a:t> </a:t>
            </a:r>
            <a:r>
              <a:rPr lang="tr-TR" b="1" dirty="0" err="1"/>
              <a:t>bolen</a:t>
            </a:r>
            <a:r>
              <a:rPr lang="tr-TR" b="1" dirty="0"/>
              <a:t> &lt;= kok:</a:t>
            </a:r>
          </a:p>
          <a:p>
            <a:pPr marL="393192" lvl="1" indent="0" fontAlgn="base">
              <a:buNone/>
            </a:pPr>
            <a:r>
              <a:rPr lang="tr-TR" b="1" dirty="0" err="1"/>
              <a:t>if</a:t>
            </a:r>
            <a:r>
              <a:rPr lang="tr-TR" b="1" dirty="0"/>
              <a:t> n % </a:t>
            </a:r>
            <a:r>
              <a:rPr lang="tr-TR" b="1" dirty="0" err="1"/>
              <a:t>bolen</a:t>
            </a:r>
            <a:r>
              <a:rPr lang="tr-TR" b="1" dirty="0"/>
              <a:t> == 0: </a:t>
            </a:r>
            <a:r>
              <a:rPr lang="tr-TR" b="1" dirty="0">
                <a:solidFill>
                  <a:schemeClr val="accent3">
                    <a:lumMod val="50000"/>
                  </a:schemeClr>
                </a:solidFill>
              </a:rPr>
              <a:t># Kalan kontrolü yapılıyor</a:t>
            </a:r>
          </a:p>
          <a:p>
            <a:pPr marL="393192" lvl="1" indent="0" fontAlgn="base">
              <a:buNone/>
            </a:pPr>
            <a:r>
              <a:rPr lang="tr-TR" b="1" dirty="0" err="1"/>
              <a:t>return</a:t>
            </a:r>
            <a:r>
              <a:rPr lang="tr-TR" b="1" dirty="0"/>
              <a:t> </a:t>
            </a:r>
            <a:r>
              <a:rPr lang="tr-TR" b="1" dirty="0" err="1"/>
              <a:t>False</a:t>
            </a:r>
            <a:r>
              <a:rPr lang="tr-TR" b="1" dirty="0"/>
              <a:t> </a:t>
            </a:r>
            <a:r>
              <a:rPr lang="tr-TR" b="1" dirty="0">
                <a:solidFill>
                  <a:schemeClr val="accent3">
                    <a:lumMod val="50000"/>
                  </a:schemeClr>
                </a:solidFill>
              </a:rPr>
              <a:t># Tam bölünme işlemi gerçekleşti. Asal Değil</a:t>
            </a:r>
          </a:p>
          <a:p>
            <a:pPr marL="393192" lvl="1" indent="0" fontAlgn="base">
              <a:buNone/>
            </a:pPr>
            <a:r>
              <a:rPr lang="tr-TR" b="1" dirty="0" err="1"/>
              <a:t>bolen</a:t>
            </a:r>
            <a:r>
              <a:rPr lang="tr-TR" b="1" dirty="0"/>
              <a:t> += 1 </a:t>
            </a:r>
            <a:r>
              <a:rPr lang="tr-TR" b="1" dirty="0">
                <a:solidFill>
                  <a:schemeClr val="accent3">
                    <a:lumMod val="50000"/>
                  </a:schemeClr>
                </a:solidFill>
              </a:rPr>
              <a:t># Bir sonraki bölen değerine geçiliyor.</a:t>
            </a:r>
          </a:p>
          <a:p>
            <a:pPr marL="393192" lvl="1" indent="0" fontAlgn="base">
              <a:buNone/>
            </a:pPr>
            <a:r>
              <a:rPr lang="tr-TR" b="1" dirty="0" err="1"/>
              <a:t>return</a:t>
            </a:r>
            <a:r>
              <a:rPr lang="tr-TR" b="1" dirty="0"/>
              <a:t> True </a:t>
            </a:r>
            <a:r>
              <a:rPr lang="tr-TR" b="1" dirty="0">
                <a:solidFill>
                  <a:schemeClr val="accent3">
                    <a:lumMod val="50000"/>
                  </a:schemeClr>
                </a:solidFill>
              </a:rPr>
              <a:t># Tüm değer kontrollerinden sonra </a:t>
            </a:r>
            <a:r>
              <a:rPr lang="tr-TR" b="1" dirty="0" err="1">
                <a:solidFill>
                  <a:schemeClr val="accent3">
                    <a:lumMod val="50000"/>
                  </a:schemeClr>
                </a:solidFill>
              </a:rPr>
              <a:t>kalanlı</a:t>
            </a:r>
            <a:r>
              <a:rPr lang="tr-TR" b="1" dirty="0">
                <a:solidFill>
                  <a:schemeClr val="accent3">
                    <a:lumMod val="50000"/>
                  </a:schemeClr>
                </a:solidFill>
              </a:rPr>
              <a:t> bölme gerçekleşmediğinde, True değeri dönüyor.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15</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197838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3. Fonksiyonları Tekrar Kullanılabilir Yapma</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a:xfrm>
            <a:off x="1065214" y="1752600"/>
            <a:ext cx="5030786" cy="4229100"/>
          </a:xfrm>
        </p:spPr>
        <p:txBody>
          <a:bodyPr>
            <a:normAutofit/>
          </a:bodyPr>
          <a:lstStyle/>
          <a:p>
            <a:pPr fontAlgn="base"/>
            <a:r>
              <a:rPr lang="tr-TR" dirty="0"/>
              <a:t>Yukarıda yazılan kodlar, gönderilen sayının asal olup olmadığını kontrol eder. Gelen sayı asal ise geriye True, değilse </a:t>
            </a:r>
            <a:r>
              <a:rPr lang="tr-TR" dirty="0" err="1"/>
              <a:t>False</a:t>
            </a:r>
            <a:r>
              <a:rPr lang="tr-TR" dirty="0"/>
              <a:t> gönder. Kodlar yazıldıktan sonra dosya Kontrol.py adı ile kaydedilmelidir.</a:t>
            </a:r>
          </a:p>
          <a:p>
            <a:pPr fontAlgn="base"/>
            <a:r>
              <a:rPr lang="tr-TR" dirty="0"/>
              <a:t>Aşağıdaki kod, kendisi ile aynı dizinde bulunan Kontrol.py dosyasında bulunan </a:t>
            </a:r>
            <a:r>
              <a:rPr lang="tr-TR" dirty="0" err="1"/>
              <a:t>AsalKontrol</a:t>
            </a:r>
            <a:r>
              <a:rPr lang="tr-TR" dirty="0"/>
              <a:t> fonksiyonunu kullanıyor.</a:t>
            </a:r>
            <a:endParaRPr lang="tr-TR" b="1" dirty="0">
              <a:solidFill>
                <a:schemeClr val="accent3">
                  <a:lumMod val="50000"/>
                </a:schemeClr>
              </a:solidFill>
            </a:endParaRP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16</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
        <p:nvSpPr>
          <p:cNvPr id="7" name="İçerik Yer Tutucusu 2">
            <a:extLst>
              <a:ext uri="{FF2B5EF4-FFF2-40B4-BE49-F238E27FC236}">
                <a16:creationId xmlns:a16="http://schemas.microsoft.com/office/drawing/2014/main" id="{9B119580-CCC6-4DC5-AB63-98F8BA3C7DA8}"/>
              </a:ext>
            </a:extLst>
          </p:cNvPr>
          <p:cNvSpPr txBox="1">
            <a:spLocks/>
          </p:cNvSpPr>
          <p:nvPr/>
        </p:nvSpPr>
        <p:spPr>
          <a:xfrm>
            <a:off x="6094413" y="1752600"/>
            <a:ext cx="5030786" cy="4229100"/>
          </a:xfrm>
          <a:prstGeom prst="rect">
            <a:avLst/>
          </a:prstGeom>
        </p:spPr>
        <p:txBody>
          <a:bodyPr vert="horz" lIns="91440" tIns="45720" rIns="91440" bIns="45720" rtlCol="0">
            <a:normAutofit fontScale="55000" lnSpcReduction="2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393192" lvl="1" indent="0" fontAlgn="base">
              <a:buNone/>
            </a:pPr>
            <a:r>
              <a:rPr lang="tr-TR" b="1" dirty="0" err="1"/>
              <a:t>from</a:t>
            </a:r>
            <a:r>
              <a:rPr lang="tr-TR" b="1" dirty="0"/>
              <a:t> Kontrol </a:t>
            </a:r>
            <a:r>
              <a:rPr lang="tr-TR" b="1" dirty="0" err="1"/>
              <a:t>import</a:t>
            </a:r>
            <a:r>
              <a:rPr lang="tr-TR" b="1" dirty="0"/>
              <a:t> </a:t>
            </a:r>
            <a:r>
              <a:rPr lang="tr-TR" b="1" dirty="0" err="1"/>
              <a:t>AsalKontrol</a:t>
            </a:r>
            <a:endParaRPr lang="tr-TR" b="1" dirty="0"/>
          </a:p>
          <a:p>
            <a:pPr marL="393192" lvl="1" indent="0" fontAlgn="base">
              <a:buNone/>
            </a:pPr>
            <a:r>
              <a:rPr lang="tr-TR" b="1" dirty="0">
                <a:solidFill>
                  <a:schemeClr val="accent3">
                    <a:lumMod val="50000"/>
                  </a:schemeClr>
                </a:solidFill>
              </a:rPr>
              <a:t># Kontrol dosyasındaki </a:t>
            </a:r>
            <a:r>
              <a:rPr lang="tr-TR" b="1" dirty="0" err="1">
                <a:solidFill>
                  <a:schemeClr val="accent3">
                    <a:lumMod val="50000"/>
                  </a:schemeClr>
                </a:solidFill>
              </a:rPr>
              <a:t>AsalKontrol</a:t>
            </a:r>
            <a:r>
              <a:rPr lang="tr-TR" b="1" dirty="0">
                <a:solidFill>
                  <a:schemeClr val="accent3">
                    <a:lumMod val="50000"/>
                  </a:schemeClr>
                </a:solidFill>
              </a:rPr>
              <a:t> fonksiyonu programa ekleniyor</a:t>
            </a:r>
          </a:p>
          <a:p>
            <a:pPr marL="393192" lvl="1" indent="0" fontAlgn="base">
              <a:buNone/>
            </a:pPr>
            <a:r>
              <a:rPr lang="tr-TR" b="1" dirty="0" err="1"/>
              <a:t>sayi</a:t>
            </a:r>
            <a:r>
              <a:rPr lang="tr-TR" b="1" dirty="0"/>
              <a:t> = </a:t>
            </a:r>
            <a:r>
              <a:rPr lang="tr-TR" b="1" dirty="0" err="1"/>
              <a:t>int</a:t>
            </a:r>
            <a:r>
              <a:rPr lang="tr-TR" b="1" dirty="0"/>
              <a:t>(</a:t>
            </a:r>
            <a:r>
              <a:rPr lang="tr-TR" b="1" dirty="0" err="1"/>
              <a:t>input</a:t>
            </a:r>
            <a:r>
              <a:rPr lang="tr-TR" b="1" dirty="0"/>
              <a:t>(“Bir sayı giriniz.: “))</a:t>
            </a:r>
          </a:p>
          <a:p>
            <a:pPr marL="393192" lvl="1" indent="0" fontAlgn="base">
              <a:buNone/>
            </a:pPr>
            <a:r>
              <a:rPr lang="tr-TR" b="1" dirty="0" err="1"/>
              <a:t>if</a:t>
            </a:r>
            <a:r>
              <a:rPr lang="tr-TR" b="1" dirty="0"/>
              <a:t> </a:t>
            </a:r>
            <a:r>
              <a:rPr lang="tr-TR" b="1" dirty="0" err="1"/>
              <a:t>AsalKontrol</a:t>
            </a:r>
            <a:r>
              <a:rPr lang="tr-TR" b="1" dirty="0"/>
              <a:t>(</a:t>
            </a:r>
            <a:r>
              <a:rPr lang="tr-TR" b="1" dirty="0" err="1"/>
              <a:t>sayi</a:t>
            </a:r>
            <a:r>
              <a:rPr lang="tr-TR" b="1" dirty="0"/>
              <a:t>):</a:t>
            </a:r>
          </a:p>
          <a:p>
            <a:pPr marL="393192" lvl="1" indent="0" fontAlgn="base">
              <a:buNone/>
            </a:pPr>
            <a:r>
              <a:rPr lang="tr-TR" b="1" dirty="0" err="1"/>
              <a:t>print</a:t>
            </a:r>
            <a:r>
              <a:rPr lang="tr-TR" b="1" dirty="0"/>
              <a:t>(</a:t>
            </a:r>
            <a:r>
              <a:rPr lang="tr-TR" b="1" dirty="0" err="1"/>
              <a:t>sayi</a:t>
            </a:r>
            <a:r>
              <a:rPr lang="tr-TR" b="1" dirty="0"/>
              <a:t>, “ASAL”)</a:t>
            </a:r>
          </a:p>
          <a:p>
            <a:pPr marL="393192" lvl="1" indent="0" fontAlgn="base">
              <a:buNone/>
            </a:pPr>
            <a:r>
              <a:rPr lang="tr-TR" b="1" dirty="0"/>
              <a:t>else:</a:t>
            </a:r>
          </a:p>
          <a:p>
            <a:pPr marL="393192" lvl="1" indent="0" fontAlgn="base">
              <a:buNone/>
            </a:pPr>
            <a:r>
              <a:rPr lang="tr-TR" b="1" dirty="0" err="1"/>
              <a:t>print</a:t>
            </a:r>
            <a:r>
              <a:rPr lang="tr-TR" b="1" dirty="0"/>
              <a:t>(</a:t>
            </a:r>
            <a:r>
              <a:rPr lang="tr-TR" b="1" dirty="0" err="1"/>
              <a:t>sayi</a:t>
            </a:r>
            <a:r>
              <a:rPr lang="tr-TR" b="1" dirty="0"/>
              <a:t>, “ASAL değil”)</a:t>
            </a:r>
          </a:p>
          <a:p>
            <a:pPr marL="393192" lvl="1" indent="0" fontAlgn="base">
              <a:buNone/>
            </a:pPr>
            <a:r>
              <a:rPr lang="tr-TR" b="1" dirty="0"/>
              <a:t>Diğer bir yol ise şu şekildedir:</a:t>
            </a:r>
          </a:p>
          <a:p>
            <a:pPr marL="393192" lvl="1" indent="0" fontAlgn="base">
              <a:buNone/>
            </a:pPr>
            <a:r>
              <a:rPr lang="tr-TR" b="1" dirty="0" err="1"/>
              <a:t>import</a:t>
            </a:r>
            <a:r>
              <a:rPr lang="tr-TR" b="1" dirty="0"/>
              <a:t> Kontrol</a:t>
            </a:r>
          </a:p>
          <a:p>
            <a:pPr marL="393192" lvl="1" indent="0" fontAlgn="base">
              <a:buNone/>
            </a:pPr>
            <a:r>
              <a:rPr lang="tr-TR" b="1" dirty="0" err="1"/>
              <a:t>sayi</a:t>
            </a:r>
            <a:r>
              <a:rPr lang="tr-TR" b="1" dirty="0"/>
              <a:t> = </a:t>
            </a:r>
            <a:r>
              <a:rPr lang="tr-TR" b="1" dirty="0" err="1"/>
              <a:t>int</a:t>
            </a:r>
            <a:r>
              <a:rPr lang="tr-TR" b="1" dirty="0"/>
              <a:t>(</a:t>
            </a:r>
            <a:r>
              <a:rPr lang="tr-TR" b="1" dirty="0" err="1"/>
              <a:t>input</a:t>
            </a:r>
            <a:r>
              <a:rPr lang="tr-TR" b="1" dirty="0"/>
              <a:t>(“Bir sayı giriniz.: “))</a:t>
            </a:r>
          </a:p>
          <a:p>
            <a:pPr marL="393192" lvl="1" indent="0" fontAlgn="base">
              <a:buNone/>
            </a:pPr>
            <a:r>
              <a:rPr lang="tr-TR" b="1" dirty="0" err="1"/>
              <a:t>if</a:t>
            </a:r>
            <a:r>
              <a:rPr lang="tr-TR" b="1" dirty="0"/>
              <a:t> </a:t>
            </a:r>
            <a:r>
              <a:rPr lang="tr-TR" b="1" dirty="0" err="1"/>
              <a:t>Kontrol.AsalKontrol</a:t>
            </a:r>
            <a:r>
              <a:rPr lang="tr-TR" b="1" dirty="0"/>
              <a:t>(</a:t>
            </a:r>
            <a:r>
              <a:rPr lang="tr-TR" b="1" dirty="0" err="1"/>
              <a:t>sayi</a:t>
            </a:r>
            <a:r>
              <a:rPr lang="tr-TR" b="1" dirty="0"/>
              <a:t>):</a:t>
            </a:r>
          </a:p>
          <a:p>
            <a:pPr marL="393192" lvl="1" indent="0" fontAlgn="base">
              <a:buNone/>
            </a:pPr>
            <a:r>
              <a:rPr lang="tr-TR" b="1" dirty="0" err="1"/>
              <a:t>print</a:t>
            </a:r>
            <a:r>
              <a:rPr lang="tr-TR" b="1" dirty="0"/>
              <a:t>(</a:t>
            </a:r>
            <a:r>
              <a:rPr lang="tr-TR" b="1" dirty="0" err="1"/>
              <a:t>num</a:t>
            </a:r>
            <a:r>
              <a:rPr lang="tr-TR" b="1" dirty="0"/>
              <a:t>, “sayısı ASAL sayıdır.”)</a:t>
            </a:r>
          </a:p>
          <a:p>
            <a:pPr marL="393192" lvl="1" indent="0" fontAlgn="base">
              <a:buNone/>
            </a:pPr>
            <a:r>
              <a:rPr lang="tr-TR" b="1" dirty="0"/>
              <a:t>else:</a:t>
            </a:r>
          </a:p>
          <a:p>
            <a:pPr marL="393192" lvl="1" indent="0" fontAlgn="base">
              <a:buNone/>
            </a:pPr>
            <a:r>
              <a:rPr lang="tr-TR" b="1" dirty="0" err="1"/>
              <a:t>print</a:t>
            </a:r>
            <a:r>
              <a:rPr lang="tr-TR" b="1" dirty="0"/>
              <a:t>(</a:t>
            </a:r>
            <a:r>
              <a:rPr lang="tr-TR" b="1" dirty="0" err="1"/>
              <a:t>num</a:t>
            </a:r>
            <a:r>
              <a:rPr lang="tr-TR" b="1" dirty="0"/>
              <a:t>, “sayı ASAL değildir.”)</a:t>
            </a:r>
            <a:endParaRPr lang="tr-TR" b="1" dirty="0">
              <a:solidFill>
                <a:schemeClr val="accent3">
                  <a:lumMod val="50000"/>
                </a:schemeClr>
              </a:solidFill>
            </a:endParaRPr>
          </a:p>
        </p:txBody>
      </p:sp>
    </p:spTree>
    <p:extLst>
      <p:ext uri="{BB962C8B-B14F-4D97-AF65-F5344CB8AC3E}">
        <p14:creationId xmlns:p14="http://schemas.microsoft.com/office/powerpoint/2010/main" val="10727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1. Global Değişkenler</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0" indent="0" fontAlgn="base">
              <a:buNone/>
            </a:pPr>
            <a:r>
              <a:rPr lang="tr-TR" dirty="0"/>
              <a:t>Fonksiyonların içerisinde tanımlanan değişkenler yerel değişkenlerdir. Bu değişkenlerin bazı özellikleri vardır:</a:t>
            </a:r>
          </a:p>
          <a:p>
            <a:pPr fontAlgn="base"/>
            <a:r>
              <a:rPr lang="tr-TR" dirty="0"/>
              <a:t>Bu değişkenler, hafızada aktif kullanıldıkları sürece yani sadece fonksiyon çalışırken korunur. Fonksiyondan çıkıldığında bu değişkenler de program tarafından unutulur ve hafızada ayrılan yerde başka değişkenler tarafından kullanılır.</a:t>
            </a:r>
          </a:p>
          <a:p>
            <a:pPr fontAlgn="base"/>
            <a:r>
              <a:rPr lang="tr-TR" dirty="0"/>
              <a:t>Aynı değişken adı çakışma olmaksızın farklı fonksiyonlarda kullanılabilir. Bir fonksiyon sonlanmadan diğeri çalışmaya başlayamayacağı için aynı değişken kullanılması sorun yaratmaz.</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2</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17741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1. Global Değişkenler</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fontAlgn="base"/>
            <a:r>
              <a:rPr lang="tr-TR" b="1" dirty="0"/>
              <a:t>Yerel değişkenler geçicidir; </a:t>
            </a:r>
            <a:r>
              <a:rPr lang="tr-TR" dirty="0"/>
              <a:t>fonksiyonlar çağırıldığında kaybolur. Bazen bu çalışma sürecinden bağımsız bir değişkene ihtiyaç duyulur.</a:t>
            </a:r>
          </a:p>
          <a:p>
            <a:pPr fontAlgn="base"/>
            <a:r>
              <a:rPr lang="tr-TR" b="1" dirty="0"/>
              <a:t>Global değişken: </a:t>
            </a:r>
            <a:r>
              <a:rPr lang="tr-TR" dirty="0"/>
              <a:t>Ne zaman hangi fonksiyon çağırılırsa çağırılsın, program tarafından tanınan ve hafızada sürekli yeri olan bir değişken.</a:t>
            </a:r>
          </a:p>
          <a:p>
            <a:pPr fontAlgn="base"/>
            <a:r>
              <a:rPr lang="tr-TR" dirty="0"/>
              <a:t>Bir değişken, bir nesneye atandığı zaman tanımlanır. Bir fonksiyona atanan değişken o fonksiyon için yereldir. Ancak global olarak tanımlanır ise programın tümü tarafından tanınır ve kullanılır.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3</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196501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2.1. Varsayılan (</a:t>
            </a:r>
            <a:r>
              <a:rPr lang="tr-TR" dirty="0" err="1"/>
              <a:t>Default</a:t>
            </a:r>
            <a:r>
              <a:rPr lang="tr-TR" dirty="0"/>
              <a:t>) Parametreler</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a:xfrm>
            <a:off x="1065214" y="1752600"/>
            <a:ext cx="7406982" cy="4229100"/>
          </a:xfrm>
        </p:spPr>
        <p:txBody>
          <a:bodyPr>
            <a:normAutofit/>
          </a:bodyPr>
          <a:lstStyle/>
          <a:p>
            <a:pPr marL="0" indent="0" fontAlgn="base">
              <a:buNone/>
            </a:pPr>
            <a:r>
              <a:rPr lang="tr-TR" dirty="0"/>
              <a:t>Parametreli fonksiyonlar çağırılırken bir değer gönderilmesi gerekir. Bazı durumlarda bu değer gönderilmeden de fonksiyon çalıştırılmak istenirse, fonksiyonun tanımlama aşamasında gönderilmesi istenen parametreye varsayılan olarak bir değer verilmesi gerekir. Örneğin a=</a:t>
            </a:r>
            <a:r>
              <a:rPr lang="tr-TR" dirty="0" err="1"/>
              <a:t>input</a:t>
            </a:r>
            <a:r>
              <a:rPr lang="tr-TR" dirty="0"/>
              <a:t>() ya da a=</a:t>
            </a:r>
            <a:r>
              <a:rPr lang="tr-TR" dirty="0" err="1"/>
              <a:t>input</a:t>
            </a:r>
            <a:r>
              <a:rPr lang="tr-TR" dirty="0"/>
              <a:t>(“Adınızı giriniz”)</a:t>
            </a:r>
          </a:p>
          <a:p>
            <a:pPr marL="393192" lvl="1" indent="0" fontAlgn="base">
              <a:buNone/>
            </a:pPr>
            <a:r>
              <a:rPr lang="tr-TR" b="1" dirty="0"/>
              <a:t>def </a:t>
            </a:r>
            <a:r>
              <a:rPr lang="tr-TR" b="1" dirty="0" err="1"/>
              <a:t>gerisayim</a:t>
            </a:r>
            <a:r>
              <a:rPr lang="tr-TR" b="1" dirty="0"/>
              <a:t>(n=5):</a:t>
            </a:r>
          </a:p>
          <a:p>
            <a:pPr marL="393192" lvl="1" indent="0" fontAlgn="base">
              <a:buNone/>
            </a:pPr>
            <a:r>
              <a:rPr lang="tr-TR" b="1" dirty="0" err="1"/>
              <a:t>for</a:t>
            </a:r>
            <a:r>
              <a:rPr lang="tr-TR" b="1" dirty="0"/>
              <a:t> </a:t>
            </a:r>
            <a:r>
              <a:rPr lang="tr-TR" b="1" dirty="0" err="1"/>
              <a:t>sayac</a:t>
            </a:r>
            <a:r>
              <a:rPr lang="tr-TR" b="1" dirty="0"/>
              <a:t> in </a:t>
            </a:r>
            <a:r>
              <a:rPr lang="tr-TR" b="1" dirty="0" err="1"/>
              <a:t>range</a:t>
            </a:r>
            <a:r>
              <a:rPr lang="tr-TR" b="1" dirty="0"/>
              <a:t>(n, -1, -1):</a:t>
            </a:r>
          </a:p>
          <a:p>
            <a:pPr marL="393192" lvl="1" indent="0" fontAlgn="base">
              <a:buNone/>
            </a:pPr>
            <a:r>
              <a:rPr lang="tr-TR" b="1" dirty="0" err="1"/>
              <a:t>print</a:t>
            </a:r>
            <a:r>
              <a:rPr lang="tr-TR" b="1" dirty="0"/>
              <a:t>(</a:t>
            </a:r>
            <a:r>
              <a:rPr lang="tr-TR" b="1" dirty="0" err="1"/>
              <a:t>sayac</a:t>
            </a:r>
            <a:r>
              <a:rPr lang="tr-TR" b="1" dirty="0"/>
              <a:t>)</a:t>
            </a:r>
          </a:p>
          <a:p>
            <a:pPr marL="393192" lvl="1" indent="0" fontAlgn="base">
              <a:buNone/>
            </a:pPr>
            <a:r>
              <a:rPr lang="tr-TR" b="1" dirty="0" err="1"/>
              <a:t>gerisayim</a:t>
            </a:r>
            <a:r>
              <a:rPr lang="tr-TR" b="1" dirty="0"/>
              <a:t>() </a:t>
            </a:r>
            <a:r>
              <a:rPr lang="tr-TR" b="1" dirty="0" err="1"/>
              <a:t>print</a:t>
            </a:r>
            <a:r>
              <a:rPr lang="tr-TR" b="1" dirty="0"/>
              <a:t>() </a:t>
            </a:r>
            <a:r>
              <a:rPr lang="tr-TR" b="1" dirty="0" err="1"/>
              <a:t>gerisayim</a:t>
            </a:r>
            <a:r>
              <a:rPr lang="tr-TR" b="1" dirty="0"/>
              <a:t>(8)</a:t>
            </a:r>
            <a:endParaRPr lang="tr-TR" dirty="0"/>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4</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
        <p:nvSpPr>
          <p:cNvPr id="7" name="İçerik Yer Tutucusu 2">
            <a:extLst>
              <a:ext uri="{FF2B5EF4-FFF2-40B4-BE49-F238E27FC236}">
                <a16:creationId xmlns:a16="http://schemas.microsoft.com/office/drawing/2014/main" id="{B718A27F-6702-4F0A-A6E4-0F383191E54D}"/>
              </a:ext>
            </a:extLst>
          </p:cNvPr>
          <p:cNvSpPr txBox="1">
            <a:spLocks/>
          </p:cNvSpPr>
          <p:nvPr/>
        </p:nvSpPr>
        <p:spPr>
          <a:xfrm>
            <a:off x="8472196" y="1752600"/>
            <a:ext cx="2651418" cy="4229100"/>
          </a:xfrm>
          <a:prstGeom prst="rect">
            <a:avLst/>
          </a:prstGeom>
        </p:spPr>
        <p:txBody>
          <a:bodyPr vert="horz" lIns="91440" tIns="45720" rIns="91440" bIns="45720" rtlCol="0">
            <a:normAutofit fontScale="32500" lnSpcReduction="2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fontAlgn="base">
              <a:buNone/>
            </a:pPr>
            <a:r>
              <a:rPr lang="tr-TR" sz="4300" dirty="0"/>
              <a:t>Ekran Çıktısı</a:t>
            </a:r>
          </a:p>
          <a:p>
            <a:pPr marL="393192" lvl="1" indent="0" fontAlgn="base">
              <a:lnSpc>
                <a:spcPct val="120000"/>
              </a:lnSpc>
              <a:buNone/>
            </a:pPr>
            <a:r>
              <a:rPr lang="tr-TR" b="1" dirty="0"/>
              <a:t>5</a:t>
            </a:r>
          </a:p>
          <a:p>
            <a:pPr marL="393192" lvl="1" indent="0" fontAlgn="base">
              <a:lnSpc>
                <a:spcPct val="120000"/>
              </a:lnSpc>
              <a:buNone/>
            </a:pPr>
            <a:r>
              <a:rPr lang="tr-TR" b="1" dirty="0"/>
              <a:t>4</a:t>
            </a:r>
          </a:p>
          <a:p>
            <a:pPr marL="393192" lvl="1" indent="0" fontAlgn="base">
              <a:lnSpc>
                <a:spcPct val="120000"/>
              </a:lnSpc>
              <a:buNone/>
            </a:pPr>
            <a:r>
              <a:rPr lang="tr-TR" b="1" dirty="0"/>
              <a:t>3</a:t>
            </a:r>
          </a:p>
          <a:p>
            <a:pPr marL="393192" lvl="1" indent="0" fontAlgn="base">
              <a:lnSpc>
                <a:spcPct val="120000"/>
              </a:lnSpc>
              <a:buNone/>
            </a:pPr>
            <a:r>
              <a:rPr lang="tr-TR" b="1" dirty="0"/>
              <a:t>2</a:t>
            </a:r>
          </a:p>
          <a:p>
            <a:pPr marL="393192" lvl="1" indent="0" fontAlgn="base">
              <a:lnSpc>
                <a:spcPct val="120000"/>
              </a:lnSpc>
              <a:buNone/>
            </a:pPr>
            <a:r>
              <a:rPr lang="tr-TR" b="1" dirty="0"/>
              <a:t>1</a:t>
            </a:r>
          </a:p>
          <a:p>
            <a:pPr marL="393192" lvl="1" indent="0" fontAlgn="base">
              <a:lnSpc>
                <a:spcPct val="120000"/>
              </a:lnSpc>
              <a:buNone/>
            </a:pPr>
            <a:r>
              <a:rPr lang="tr-TR" b="1" dirty="0"/>
              <a:t>0</a:t>
            </a:r>
          </a:p>
          <a:p>
            <a:pPr marL="393192" lvl="1" indent="0" fontAlgn="base">
              <a:lnSpc>
                <a:spcPct val="120000"/>
              </a:lnSpc>
              <a:buNone/>
            </a:pPr>
            <a:r>
              <a:rPr lang="tr-TR" b="1" dirty="0"/>
              <a:t>8</a:t>
            </a:r>
          </a:p>
          <a:p>
            <a:pPr marL="393192" lvl="1" indent="0" fontAlgn="base">
              <a:lnSpc>
                <a:spcPct val="120000"/>
              </a:lnSpc>
              <a:buNone/>
            </a:pPr>
            <a:r>
              <a:rPr lang="tr-TR" b="1" dirty="0"/>
              <a:t>7</a:t>
            </a:r>
          </a:p>
          <a:p>
            <a:pPr marL="393192" lvl="1" indent="0" fontAlgn="base">
              <a:lnSpc>
                <a:spcPct val="120000"/>
              </a:lnSpc>
              <a:buNone/>
            </a:pPr>
            <a:r>
              <a:rPr lang="tr-TR" b="1" dirty="0"/>
              <a:t>6</a:t>
            </a:r>
          </a:p>
          <a:p>
            <a:pPr marL="393192" lvl="1" indent="0" fontAlgn="base">
              <a:lnSpc>
                <a:spcPct val="120000"/>
              </a:lnSpc>
              <a:buNone/>
            </a:pPr>
            <a:r>
              <a:rPr lang="tr-TR" b="1" dirty="0"/>
              <a:t>5</a:t>
            </a:r>
          </a:p>
          <a:p>
            <a:pPr marL="393192" lvl="1" indent="0" fontAlgn="base">
              <a:lnSpc>
                <a:spcPct val="120000"/>
              </a:lnSpc>
              <a:buNone/>
            </a:pPr>
            <a:r>
              <a:rPr lang="tr-TR" b="1" dirty="0"/>
              <a:t>4</a:t>
            </a:r>
          </a:p>
          <a:p>
            <a:pPr marL="393192" lvl="1" indent="0" fontAlgn="base">
              <a:lnSpc>
                <a:spcPct val="120000"/>
              </a:lnSpc>
              <a:buNone/>
            </a:pPr>
            <a:r>
              <a:rPr lang="tr-TR" b="1" dirty="0"/>
              <a:t>3</a:t>
            </a:r>
          </a:p>
          <a:p>
            <a:pPr marL="393192" lvl="1" indent="0" fontAlgn="base">
              <a:lnSpc>
                <a:spcPct val="120000"/>
              </a:lnSpc>
              <a:buNone/>
            </a:pPr>
            <a:r>
              <a:rPr lang="tr-TR" b="1" dirty="0"/>
              <a:t>2</a:t>
            </a:r>
          </a:p>
          <a:p>
            <a:pPr marL="393192" lvl="1" indent="0" fontAlgn="base">
              <a:lnSpc>
                <a:spcPct val="120000"/>
              </a:lnSpc>
              <a:buNone/>
            </a:pPr>
            <a:r>
              <a:rPr lang="tr-TR" b="1" dirty="0"/>
              <a:t>1</a:t>
            </a:r>
          </a:p>
          <a:p>
            <a:pPr marL="393192" lvl="1" indent="0" fontAlgn="base">
              <a:lnSpc>
                <a:spcPct val="120000"/>
              </a:lnSpc>
              <a:buNone/>
            </a:pPr>
            <a:r>
              <a:rPr lang="tr-TR" b="1" dirty="0"/>
              <a:t>0</a:t>
            </a:r>
          </a:p>
        </p:txBody>
      </p:sp>
    </p:spTree>
    <p:extLst>
      <p:ext uri="{BB962C8B-B14F-4D97-AF65-F5344CB8AC3E}">
        <p14:creationId xmlns:p14="http://schemas.microsoft.com/office/powerpoint/2010/main" val="326691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2.2. Varsayılan ve Diğer Parametreler</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393192" lvl="1" indent="0" fontAlgn="base">
              <a:buNone/>
            </a:pPr>
            <a:r>
              <a:rPr lang="tr-TR" b="1" dirty="0"/>
              <a:t>def </a:t>
            </a:r>
            <a:r>
              <a:rPr lang="tr-TR" b="1" dirty="0" err="1"/>
              <a:t>AralikTopla</a:t>
            </a:r>
            <a:r>
              <a:rPr lang="tr-TR" b="1" dirty="0"/>
              <a:t>(n, m=100): </a:t>
            </a:r>
            <a:r>
              <a:rPr lang="tr-TR" b="1" dirty="0">
                <a:solidFill>
                  <a:schemeClr val="accent3">
                    <a:lumMod val="50000"/>
                  </a:schemeClr>
                </a:solidFill>
              </a:rPr>
              <a:t># Tek değer varsayılan atama</a:t>
            </a:r>
          </a:p>
          <a:p>
            <a:pPr marL="393192" lvl="1" indent="0" fontAlgn="base">
              <a:buNone/>
            </a:pPr>
            <a:r>
              <a:rPr lang="tr-TR" b="1" dirty="0"/>
              <a:t>toplam = 0</a:t>
            </a:r>
          </a:p>
          <a:p>
            <a:pPr marL="393192" lvl="1" indent="0" fontAlgn="base">
              <a:buNone/>
            </a:pPr>
            <a:r>
              <a:rPr lang="tr-TR" b="1" dirty="0" err="1"/>
              <a:t>for</a:t>
            </a:r>
            <a:r>
              <a:rPr lang="tr-TR" b="1" dirty="0"/>
              <a:t> </a:t>
            </a:r>
            <a:r>
              <a:rPr lang="tr-TR" b="1" dirty="0" err="1"/>
              <a:t>deger</a:t>
            </a:r>
            <a:r>
              <a:rPr lang="tr-TR" b="1" dirty="0"/>
              <a:t> in </a:t>
            </a:r>
            <a:r>
              <a:rPr lang="tr-TR" b="1" dirty="0" err="1"/>
              <a:t>range</a:t>
            </a:r>
            <a:r>
              <a:rPr lang="tr-TR" b="1" dirty="0"/>
              <a:t>(n, m + 1):</a:t>
            </a:r>
          </a:p>
          <a:p>
            <a:pPr marL="393192" lvl="1" indent="0" fontAlgn="base">
              <a:buNone/>
            </a:pPr>
            <a:r>
              <a:rPr lang="tr-TR" b="1" dirty="0"/>
              <a:t>toplam += </a:t>
            </a:r>
            <a:r>
              <a:rPr lang="tr-TR" b="1" dirty="0" err="1"/>
              <a:t>deger</a:t>
            </a:r>
            <a:endParaRPr lang="tr-TR" b="1" dirty="0"/>
          </a:p>
          <a:p>
            <a:pPr marL="0" indent="0" fontAlgn="base">
              <a:buNone/>
            </a:pPr>
            <a:r>
              <a:rPr lang="tr-TR" dirty="0"/>
              <a:t>Yukarıdaki </a:t>
            </a:r>
            <a:r>
              <a:rPr lang="tr-TR" dirty="0" err="1"/>
              <a:t>AralikTopla</a:t>
            </a:r>
            <a:r>
              <a:rPr lang="tr-TR" dirty="0"/>
              <a:t>() fonksiyonunun ikinci (m) parametresine değer girilmez ise varsayılan olarak 100 değeri alınır.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5</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280103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2.2. Varsayılan ve Diğer Parametreler</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393192" lvl="1" indent="0" fontAlgn="base">
              <a:buNone/>
            </a:pPr>
            <a:r>
              <a:rPr lang="tr-TR" b="1" dirty="0"/>
              <a:t>def </a:t>
            </a:r>
            <a:r>
              <a:rPr lang="tr-TR" b="1" dirty="0" err="1"/>
              <a:t>AralikTopla</a:t>
            </a:r>
            <a:r>
              <a:rPr lang="tr-TR" b="1" dirty="0"/>
              <a:t>(n=0, m=100): </a:t>
            </a:r>
            <a:r>
              <a:rPr lang="tr-TR" b="1" dirty="0">
                <a:solidFill>
                  <a:schemeClr val="accent3">
                    <a:lumMod val="50000"/>
                  </a:schemeClr>
                </a:solidFill>
              </a:rPr>
              <a:t># İki değer varsayılan atama</a:t>
            </a:r>
          </a:p>
          <a:p>
            <a:pPr marL="393192" lvl="1" indent="0" fontAlgn="base">
              <a:buNone/>
            </a:pPr>
            <a:r>
              <a:rPr lang="tr-TR" b="1" dirty="0"/>
              <a:t>toplam = 0</a:t>
            </a:r>
          </a:p>
          <a:p>
            <a:pPr marL="393192" lvl="1" indent="0" fontAlgn="base">
              <a:buNone/>
            </a:pPr>
            <a:r>
              <a:rPr lang="tr-TR" b="1" dirty="0" err="1"/>
              <a:t>for</a:t>
            </a:r>
            <a:r>
              <a:rPr lang="tr-TR" b="1" dirty="0"/>
              <a:t> </a:t>
            </a:r>
            <a:r>
              <a:rPr lang="tr-TR" b="1" dirty="0" err="1"/>
              <a:t>deger</a:t>
            </a:r>
            <a:r>
              <a:rPr lang="tr-TR" b="1" dirty="0"/>
              <a:t> in </a:t>
            </a:r>
            <a:r>
              <a:rPr lang="tr-TR" b="1" dirty="0" err="1"/>
              <a:t>range</a:t>
            </a:r>
            <a:r>
              <a:rPr lang="tr-TR" b="1" dirty="0"/>
              <a:t>(n, m + 1):</a:t>
            </a:r>
          </a:p>
          <a:p>
            <a:pPr marL="393192" lvl="1" indent="0" fontAlgn="base">
              <a:buNone/>
            </a:pPr>
            <a:r>
              <a:rPr lang="tr-TR" b="1" dirty="0"/>
              <a:t>toplam += </a:t>
            </a:r>
            <a:r>
              <a:rPr lang="tr-TR" b="1" dirty="0" err="1"/>
              <a:t>deger</a:t>
            </a:r>
            <a:endParaRPr lang="tr-TR" b="1" dirty="0"/>
          </a:p>
          <a:p>
            <a:pPr marL="0" indent="0" fontAlgn="base">
              <a:buNone/>
            </a:pPr>
            <a:r>
              <a:rPr lang="tr-TR" dirty="0"/>
              <a:t>Yukarıdaki </a:t>
            </a:r>
            <a:r>
              <a:rPr lang="tr-TR" dirty="0" err="1"/>
              <a:t>AralikTopla</a:t>
            </a:r>
            <a:r>
              <a:rPr lang="tr-TR" dirty="0"/>
              <a:t>() fonksiyonunun birinci (n), ikinci (m) parametrelerine değer girilmez ise varsayılan olarak sırasıyla 0 ve 100 değerleri alınır.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6</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398518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2.2. Varsayılan ve Diğer Parametreler</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393192" lvl="1" indent="0" fontAlgn="base">
              <a:buNone/>
            </a:pPr>
            <a:r>
              <a:rPr lang="tr-TR" b="1" dirty="0"/>
              <a:t>def </a:t>
            </a:r>
            <a:r>
              <a:rPr lang="tr-TR" b="1" dirty="0" err="1"/>
              <a:t>AralikTopla</a:t>
            </a:r>
            <a:r>
              <a:rPr lang="tr-TR" b="1" dirty="0"/>
              <a:t>(n=0, m): </a:t>
            </a:r>
            <a:r>
              <a:rPr lang="tr-TR" b="1" dirty="0">
                <a:solidFill>
                  <a:schemeClr val="accent3">
                    <a:lumMod val="50000"/>
                  </a:schemeClr>
                </a:solidFill>
              </a:rPr>
              <a:t># Tek değer varsayılan atama</a:t>
            </a:r>
          </a:p>
          <a:p>
            <a:pPr marL="393192" lvl="1" indent="0" fontAlgn="base">
              <a:buNone/>
            </a:pPr>
            <a:r>
              <a:rPr lang="tr-TR" b="1" dirty="0"/>
              <a:t>toplam = 0</a:t>
            </a:r>
          </a:p>
          <a:p>
            <a:pPr marL="393192" lvl="1" indent="0" fontAlgn="base">
              <a:buNone/>
            </a:pPr>
            <a:r>
              <a:rPr lang="tr-TR" b="1" dirty="0" err="1"/>
              <a:t>for</a:t>
            </a:r>
            <a:r>
              <a:rPr lang="tr-TR" b="1" dirty="0"/>
              <a:t> </a:t>
            </a:r>
            <a:r>
              <a:rPr lang="tr-TR" b="1" dirty="0" err="1"/>
              <a:t>deger</a:t>
            </a:r>
            <a:r>
              <a:rPr lang="tr-TR" b="1" dirty="0"/>
              <a:t> in </a:t>
            </a:r>
            <a:r>
              <a:rPr lang="tr-TR" b="1" dirty="0" err="1"/>
              <a:t>range</a:t>
            </a:r>
            <a:r>
              <a:rPr lang="tr-TR" b="1" dirty="0"/>
              <a:t>(n, m + 1):</a:t>
            </a:r>
          </a:p>
          <a:p>
            <a:pPr marL="393192" lvl="1" indent="0" fontAlgn="base">
              <a:buNone/>
            </a:pPr>
            <a:r>
              <a:rPr lang="tr-TR" b="1" dirty="0"/>
              <a:t>toplam += </a:t>
            </a:r>
            <a:r>
              <a:rPr lang="tr-TR" b="1" dirty="0" err="1"/>
              <a:t>deger</a:t>
            </a:r>
            <a:endParaRPr lang="tr-TR" b="1" dirty="0"/>
          </a:p>
          <a:p>
            <a:pPr marL="0" indent="0" fontAlgn="base">
              <a:buNone/>
            </a:pPr>
            <a:r>
              <a:rPr lang="tr-TR" dirty="0"/>
              <a:t>Yukarıdaki </a:t>
            </a:r>
            <a:r>
              <a:rPr lang="tr-TR" dirty="0" err="1"/>
              <a:t>AralikTopla</a:t>
            </a:r>
            <a:r>
              <a:rPr lang="tr-TR" dirty="0"/>
              <a:t>() fonksiyonunun birinci (n) parametresine değer girilmez ise varsayılan olarak 0 değeri alınır.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7</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210262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2.3. Öz Yineleme</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fontScale="70000" lnSpcReduction="20000"/>
          </a:bodyPr>
          <a:lstStyle/>
          <a:p>
            <a:pPr marL="0" indent="0" fontAlgn="base">
              <a:buNone/>
            </a:pPr>
            <a:r>
              <a:rPr lang="tr-TR" dirty="0"/>
              <a:t>Bir fonksiyonun kendisini çağırarak çözüme gitmesine özyineleme, böyle çalışan fonksiyonlara da özyinelemeli fonksiyonlar denilir. Özyinelemeli algoritmalarda, tekrarlar fonksiyonun kendi kendisini kopyalayarak çağırması ile elde edilir. Bu kopyalar işlerini bitirdikçe kaybolur. Bu yönteme en uygun örnek faktöriyel problemidir.</a:t>
            </a:r>
          </a:p>
          <a:p>
            <a:pPr marL="393192" lvl="1" indent="0" fontAlgn="base">
              <a:buNone/>
            </a:pPr>
            <a:r>
              <a:rPr lang="tr-TR" b="1" dirty="0">
                <a:solidFill>
                  <a:schemeClr val="accent3">
                    <a:lumMod val="50000"/>
                  </a:schemeClr>
                </a:solidFill>
              </a:rPr>
              <a:t>#Özyineleme ile faktöriyel hesaplama</a:t>
            </a:r>
          </a:p>
          <a:p>
            <a:pPr marL="393192" lvl="1" indent="0" fontAlgn="base">
              <a:buNone/>
            </a:pPr>
            <a:r>
              <a:rPr lang="tr-TR" b="1" dirty="0"/>
              <a:t>def </a:t>
            </a:r>
            <a:r>
              <a:rPr lang="tr-TR" b="1" dirty="0" err="1"/>
              <a:t>faktoriyel</a:t>
            </a:r>
            <a:r>
              <a:rPr lang="tr-TR" b="1" dirty="0"/>
              <a:t>(n):</a:t>
            </a:r>
          </a:p>
          <a:p>
            <a:pPr marL="393192" lvl="1" indent="0" fontAlgn="base">
              <a:buNone/>
            </a:pPr>
            <a:r>
              <a:rPr lang="tr-TR" b="1" dirty="0"/>
              <a:t>#</a:t>
            </a:r>
            <a:r>
              <a:rPr lang="tr-TR" b="1" dirty="0">
                <a:solidFill>
                  <a:schemeClr val="accent3">
                    <a:lumMod val="50000"/>
                  </a:schemeClr>
                </a:solidFill>
              </a:rPr>
              <a:t>Gelen n değerinin faktöriyeli alır.</a:t>
            </a:r>
          </a:p>
          <a:p>
            <a:pPr marL="393192" lvl="1" indent="0" fontAlgn="base">
              <a:buNone/>
            </a:pPr>
            <a:r>
              <a:rPr lang="tr-TR" b="1" dirty="0" err="1"/>
              <a:t>if</a:t>
            </a:r>
            <a:r>
              <a:rPr lang="tr-TR" b="1" dirty="0"/>
              <a:t> n == 0:</a:t>
            </a:r>
          </a:p>
          <a:p>
            <a:pPr marL="393192" lvl="1" indent="0" fontAlgn="base">
              <a:buNone/>
            </a:pPr>
            <a:r>
              <a:rPr lang="tr-TR" b="1" dirty="0" err="1"/>
              <a:t>return</a:t>
            </a:r>
            <a:r>
              <a:rPr lang="tr-TR" b="1" dirty="0"/>
              <a:t> 1 else:</a:t>
            </a:r>
          </a:p>
          <a:p>
            <a:pPr marL="393192" lvl="1" indent="0" fontAlgn="base">
              <a:buNone/>
            </a:pPr>
            <a:r>
              <a:rPr lang="tr-TR" b="1" dirty="0" err="1"/>
              <a:t>return</a:t>
            </a:r>
            <a:r>
              <a:rPr lang="tr-TR" b="1" dirty="0"/>
              <a:t> n * </a:t>
            </a:r>
            <a:r>
              <a:rPr lang="tr-TR" b="1" dirty="0" err="1"/>
              <a:t>faktoriyel</a:t>
            </a:r>
            <a:r>
              <a:rPr lang="tr-TR" b="1" dirty="0"/>
              <a:t>(n-1)</a:t>
            </a:r>
          </a:p>
          <a:p>
            <a:pPr marL="393192" lvl="1" indent="0" fontAlgn="base">
              <a:buNone/>
            </a:pPr>
            <a:r>
              <a:rPr lang="tr-TR" b="1" dirty="0"/>
              <a:t>def main():</a:t>
            </a:r>
          </a:p>
          <a:p>
            <a:pPr marL="393192" lvl="1" indent="0" fontAlgn="base">
              <a:buNone/>
            </a:pPr>
            <a:r>
              <a:rPr lang="tr-TR" b="1" dirty="0">
                <a:solidFill>
                  <a:schemeClr val="accent3">
                    <a:lumMod val="50000"/>
                  </a:schemeClr>
                </a:solidFill>
              </a:rPr>
              <a:t># Fonksiyonumuza çeşitli değerler ile test edelim</a:t>
            </a:r>
          </a:p>
          <a:p>
            <a:pPr marL="393192" lvl="1" indent="0" fontAlgn="base">
              <a:buNone/>
            </a:pPr>
            <a:r>
              <a:rPr lang="tr-TR" b="1" dirty="0" err="1"/>
              <a:t>print</a:t>
            </a:r>
            <a:r>
              <a:rPr lang="tr-TR" b="1" dirty="0"/>
              <a:t>(” 0! = “, </a:t>
            </a:r>
            <a:r>
              <a:rPr lang="tr-TR" b="1" dirty="0" err="1"/>
              <a:t>faktoriyel</a:t>
            </a:r>
            <a:r>
              <a:rPr lang="tr-TR" b="1" dirty="0"/>
              <a:t>(0)) </a:t>
            </a:r>
            <a:r>
              <a:rPr lang="tr-TR" b="1" dirty="0" err="1"/>
              <a:t>print</a:t>
            </a:r>
            <a:r>
              <a:rPr lang="tr-TR" b="1" dirty="0"/>
              <a:t>(” 1! = “, </a:t>
            </a:r>
            <a:r>
              <a:rPr lang="tr-TR" b="1" dirty="0" err="1"/>
              <a:t>faktoriyel</a:t>
            </a:r>
            <a:r>
              <a:rPr lang="tr-TR" b="1" dirty="0"/>
              <a:t>(1)) </a:t>
            </a:r>
            <a:r>
              <a:rPr lang="tr-TR" b="1" dirty="0" err="1"/>
              <a:t>print</a:t>
            </a:r>
            <a:r>
              <a:rPr lang="tr-TR" b="1" dirty="0"/>
              <a:t>(” 6! = “, </a:t>
            </a:r>
            <a:r>
              <a:rPr lang="tr-TR" b="1" dirty="0" err="1"/>
              <a:t>faktoriyel</a:t>
            </a:r>
            <a:r>
              <a:rPr lang="tr-TR" b="1" dirty="0"/>
              <a:t>(6)) </a:t>
            </a:r>
            <a:r>
              <a:rPr lang="tr-TR" b="1" dirty="0" err="1"/>
              <a:t>print</a:t>
            </a:r>
            <a:r>
              <a:rPr lang="tr-TR" b="1" dirty="0"/>
              <a:t>(“10! = “, </a:t>
            </a:r>
            <a:r>
              <a:rPr lang="tr-TR" b="1" dirty="0" err="1"/>
              <a:t>faktoriyel</a:t>
            </a:r>
            <a:r>
              <a:rPr lang="tr-TR" b="1" dirty="0"/>
              <a:t>(10))</a:t>
            </a:r>
          </a:p>
          <a:p>
            <a:pPr marL="393192" lvl="1" indent="0" fontAlgn="base">
              <a:buNone/>
            </a:pPr>
            <a:r>
              <a:rPr lang="tr-TR" b="1" dirty="0"/>
              <a:t>main()</a:t>
            </a:r>
            <a:endParaRPr lang="tr-TR" dirty="0"/>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8</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382655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2.3. Öz Yineleme</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0" indent="0" fontAlgn="base">
              <a:buNone/>
            </a:pPr>
            <a:r>
              <a:rPr lang="tr-TR" dirty="0"/>
              <a:t>Sonuç Ekranı</a:t>
            </a:r>
          </a:p>
          <a:p>
            <a:pPr marL="393192" lvl="1" indent="0" fontAlgn="base">
              <a:buNone/>
            </a:pPr>
            <a:r>
              <a:rPr lang="tr-TR" b="1" dirty="0"/>
              <a:t>0!            =              1</a:t>
            </a:r>
          </a:p>
          <a:p>
            <a:pPr marL="393192" lvl="1" indent="0" fontAlgn="base">
              <a:buNone/>
            </a:pPr>
            <a:r>
              <a:rPr lang="tr-TR" b="1" dirty="0"/>
              <a:t>1!            =              1</a:t>
            </a:r>
          </a:p>
          <a:p>
            <a:pPr marL="393192" lvl="1" indent="0" fontAlgn="base">
              <a:buNone/>
            </a:pPr>
            <a:r>
              <a:rPr lang="tr-TR" b="1" dirty="0"/>
              <a:t>6!            =              720</a:t>
            </a:r>
          </a:p>
          <a:p>
            <a:pPr marL="393192" lvl="1" indent="0" fontAlgn="base">
              <a:buNone/>
            </a:pPr>
            <a:r>
              <a:rPr lang="tr-TR" b="1" dirty="0"/>
              <a:t>10!          =              3628800</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9</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pic>
        <p:nvPicPr>
          <p:cNvPr id="1026" name="Picture 2" descr="https://i0.wp.com/bilgisayarbilim.com/wp-content/uploads/2017/12/%C3%96z-Yineleme.png?resize=504%2C303">
            <a:extLst>
              <a:ext uri="{FF2B5EF4-FFF2-40B4-BE49-F238E27FC236}">
                <a16:creationId xmlns:a16="http://schemas.microsoft.com/office/drawing/2014/main" id="{5AAC3DA4-004E-4969-BACA-45D489962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295" y="1492169"/>
            <a:ext cx="6443319" cy="387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62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Doğa Çizimi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Doğa sunumu, resimli manzara tasarımı (geniş ekran)</Template>
  <TotalTime>320</TotalTime>
  <Words>1265</Words>
  <Application>Microsoft Office PowerPoint</Application>
  <PresentationFormat>Geniş ekran</PresentationFormat>
  <Paragraphs>177</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Agency FB</vt:lpstr>
      <vt:lpstr>Arial</vt:lpstr>
      <vt:lpstr>Segoe Print</vt:lpstr>
      <vt:lpstr>Doğa Çizimi 16x9</vt:lpstr>
      <vt:lpstr>Bilgisayar Bilimi</vt:lpstr>
      <vt:lpstr>1. Global Değişkenler</vt:lpstr>
      <vt:lpstr>1. Global Değişkenler</vt:lpstr>
      <vt:lpstr>2.1. Varsayılan (Default) Parametreler</vt:lpstr>
      <vt:lpstr>2.2. Varsayılan ve Diğer Parametreler</vt:lpstr>
      <vt:lpstr>2.2. Varsayılan ve Diğer Parametreler</vt:lpstr>
      <vt:lpstr>2.2. Varsayılan ve Diğer Parametreler</vt:lpstr>
      <vt:lpstr>2.3. Öz Yineleme</vt:lpstr>
      <vt:lpstr>2.3. Öz Yineleme</vt:lpstr>
      <vt:lpstr>2.3. Öz Yineleme</vt:lpstr>
      <vt:lpstr>2.4. Öz Yineleme Olmadan Faktöriyel Hesaplama</vt:lpstr>
      <vt:lpstr>2.5. Fibonacci Sayıları</vt:lpstr>
      <vt:lpstr>2.5. Fibonacci Sayıları</vt:lpstr>
      <vt:lpstr>3. Fonksiyonları Tekrar Kullanılabilir Yapma</vt:lpstr>
      <vt:lpstr>3. Fonksiyonları Tekrar Kullanılabilir Yapma</vt:lpstr>
      <vt:lpstr>3. Fonksiyonları Tekrar Kullanılabilir Yapma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Bilimi</dc:title>
  <dc:creator>Azra</dc:creator>
  <cp:lastModifiedBy>Azra</cp:lastModifiedBy>
  <cp:revision>147</cp:revision>
  <dcterms:created xsi:type="dcterms:W3CDTF">2017-11-17T18:05:37Z</dcterms:created>
  <dcterms:modified xsi:type="dcterms:W3CDTF">2017-12-28T18:20:50Z</dcterms:modified>
</cp:coreProperties>
</file>