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60"/>
            <p14:sldId id="261"/>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0"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18.12.2017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18.12.2017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18.12.2017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18.12.2017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18.12.2017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18.12.2017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atin typeface="Agency FB" panose="020B0503020202020204" pitchFamily="34" charset="0"/>
              </a:defRPr>
            </a:lvl1pPr>
          </a:lstStyle>
          <a:p>
            <a:pPr rtl="0"/>
            <a:r>
              <a:rPr lang="tr-TR" dirty="0"/>
              <a:t>Asıl başlık stilini düzenlemek için tıklayın</a:t>
            </a:r>
            <a:endParaRPr dirty="0"/>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18.12.2017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atin typeface="Agency FB" panose="020B0503020202020204" pitchFamily="34" charset="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dirty="0"/>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atin typeface="Agency FB" panose="020B0503020202020204" pitchFamily="34" charset="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dirty="0"/>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18.12.2017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18.12.2017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18.12.2017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18.12.2017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18.12.2017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18.12.2017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Değerler ve Değişkenler</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3.Reel Sayılar</a:t>
            </a:r>
          </a:p>
        </p:txBody>
      </p:sp>
      <p:sp>
        <p:nvSpPr>
          <p:cNvPr id="14" name="İçerik Yer Tutucusu 13"/>
          <p:cNvSpPr>
            <a:spLocks noGrp="1"/>
          </p:cNvSpPr>
          <p:nvPr>
            <p:ph idx="1"/>
          </p:nvPr>
        </p:nvSpPr>
        <p:spPr/>
        <p:txBody>
          <a:bodyPr rtlCol="0">
            <a:normAutofit/>
          </a:bodyPr>
          <a:lstStyle/>
          <a:p>
            <a:pPr marL="0" indent="0">
              <a:buNone/>
            </a:pPr>
            <a:r>
              <a:rPr lang="tr-TR" dirty="0"/>
              <a:t>Çoğu programlama editörü, alt ya da üst simge ve özel sembollerin kullanımını desteklemediği için sayıların gösterimi farklılaşmaktadır. </a:t>
            </a:r>
            <a:r>
              <a:rPr lang="tr-TR" dirty="0" err="1"/>
              <a:t>Python</a:t>
            </a:r>
            <a:r>
              <a:rPr lang="tr-TR" dirty="0"/>
              <a:t> ile kod yazarken 6.022 x 1023 yerine 6.022e23 olarak yazmamız gerekir. Burada “e” karakterinin solunda kalan kısım normal sayı; sağında kalan kısım ise 10 üzerindeki sayıdır. Simge olarak “e” yerine “E” de kullanılabilir. Reel sayılardan farklı olarak tam sayılar kesirli ifadeleri içeremez.</a:t>
            </a:r>
          </a:p>
          <a:p>
            <a:pPr marL="0" indent="0">
              <a:buNone/>
            </a:pPr>
            <a:r>
              <a:rPr lang="tr-TR" b="1" dirty="0"/>
              <a:t>Reel bir sayıyı bir tam sayıya dönüştürmenin iki temel yolu vardır:</a:t>
            </a:r>
          </a:p>
          <a:p>
            <a:r>
              <a:rPr lang="tr-TR" b="1" dirty="0"/>
              <a:t>Yuvarlama: </a:t>
            </a:r>
            <a:r>
              <a:rPr lang="tr-TR" dirty="0"/>
              <a:t>Reel sayıya en yakın tam sayıya ulaşmak için kesrin belirli bir miktarı eklenerek ya da çıkarılarak yuvarlama yapılır.</a:t>
            </a:r>
          </a:p>
          <a:p>
            <a:r>
              <a:rPr lang="tr-TR" b="1" dirty="0"/>
              <a:t>Kesme: </a:t>
            </a:r>
            <a:r>
              <a:rPr lang="tr-TR" dirty="0"/>
              <a:t>Sayının kesirli kısmı tamamen göz ardı edilir.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spTree>
    <p:extLst>
      <p:ext uri="{BB962C8B-B14F-4D97-AF65-F5344CB8AC3E}">
        <p14:creationId xmlns:p14="http://schemas.microsoft.com/office/powerpoint/2010/main" val="14308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3.Reel Sayılar</a:t>
            </a:r>
          </a:p>
        </p:txBody>
      </p:sp>
      <p:sp>
        <p:nvSpPr>
          <p:cNvPr id="14" name="İçerik Yer Tutucusu 13"/>
          <p:cNvSpPr>
            <a:spLocks noGrp="1"/>
          </p:cNvSpPr>
          <p:nvPr>
            <p:ph idx="1"/>
          </p:nvPr>
        </p:nvSpPr>
        <p:spPr/>
        <p:txBody>
          <a:bodyPr rtlCol="0">
            <a:normAutofit fontScale="92500" lnSpcReduction="20000"/>
          </a:bodyPr>
          <a:lstStyle/>
          <a:p>
            <a:pPr marL="0" indent="0">
              <a:buNone/>
            </a:pPr>
            <a:r>
              <a:rPr lang="tr-TR" dirty="0"/>
              <a:t>Yuvarlama ve kesme işlemlerinin sonuçlarının ne şekilde farklılaştığını gözlemleyebiliriz:</a:t>
            </a:r>
          </a:p>
          <a:p>
            <a:pPr marL="393192" lvl="1" indent="0">
              <a:buNone/>
            </a:pPr>
            <a:r>
              <a:rPr lang="tr-TR" b="1" dirty="0"/>
              <a:t>&gt;&gt;&gt; 28.71</a:t>
            </a:r>
          </a:p>
          <a:p>
            <a:pPr marL="393192" lvl="1" indent="0">
              <a:buNone/>
            </a:pPr>
            <a:r>
              <a:rPr lang="tr-TR" b="1" dirty="0"/>
              <a:t>28.71</a:t>
            </a:r>
          </a:p>
          <a:p>
            <a:pPr marL="393192" lvl="1" indent="0">
              <a:buNone/>
            </a:pPr>
            <a:r>
              <a:rPr lang="tr-TR" b="1" dirty="0"/>
              <a:t>&gt;&gt;&gt; </a:t>
            </a:r>
            <a:r>
              <a:rPr lang="tr-TR" b="1" dirty="0" err="1"/>
              <a:t>int</a:t>
            </a:r>
            <a:r>
              <a:rPr lang="tr-TR" b="1" dirty="0"/>
              <a:t>(28.71)</a:t>
            </a:r>
          </a:p>
          <a:p>
            <a:pPr marL="393192" lvl="1" indent="0">
              <a:buNone/>
            </a:pPr>
            <a:r>
              <a:rPr lang="tr-TR" b="1" dirty="0"/>
              <a:t>28</a:t>
            </a:r>
          </a:p>
          <a:p>
            <a:pPr marL="393192" lvl="1" indent="0">
              <a:buNone/>
            </a:pPr>
            <a:r>
              <a:rPr lang="tr-TR" b="1" dirty="0"/>
              <a:t>&gt;&gt;&gt; </a:t>
            </a:r>
            <a:r>
              <a:rPr lang="tr-TR" b="1" dirty="0" err="1"/>
              <a:t>round</a:t>
            </a:r>
            <a:r>
              <a:rPr lang="tr-TR" b="1" dirty="0"/>
              <a:t>(28.71)</a:t>
            </a:r>
          </a:p>
          <a:p>
            <a:pPr marL="393192" lvl="1" indent="0">
              <a:buNone/>
            </a:pPr>
            <a:r>
              <a:rPr lang="tr-TR" b="1" dirty="0"/>
              <a:t>29</a:t>
            </a:r>
          </a:p>
          <a:p>
            <a:pPr marL="393192" lvl="1" indent="0">
              <a:buNone/>
            </a:pPr>
            <a:r>
              <a:rPr lang="tr-TR" b="1" dirty="0"/>
              <a:t>&gt;&gt;&gt; </a:t>
            </a:r>
            <a:r>
              <a:rPr lang="tr-TR" b="1" dirty="0" err="1"/>
              <a:t>round</a:t>
            </a:r>
            <a:r>
              <a:rPr lang="tr-TR" b="1" dirty="0"/>
              <a:t>(19.47)</a:t>
            </a:r>
          </a:p>
          <a:p>
            <a:pPr marL="393192" lvl="1" indent="0">
              <a:buNone/>
            </a:pPr>
            <a:r>
              <a:rPr lang="tr-TR" b="1" dirty="0"/>
              <a:t>19</a:t>
            </a:r>
          </a:p>
          <a:p>
            <a:pPr marL="393192" lvl="1" indent="0">
              <a:buNone/>
            </a:pPr>
            <a:r>
              <a:rPr lang="tr-TR" b="1" dirty="0"/>
              <a:t>&gt;&gt;&gt; </a:t>
            </a:r>
            <a:r>
              <a:rPr lang="tr-TR" b="1" dirty="0" err="1"/>
              <a:t>int</a:t>
            </a:r>
            <a:r>
              <a:rPr lang="tr-TR" b="1" dirty="0"/>
              <a:t>(19.47)</a:t>
            </a:r>
          </a:p>
          <a:p>
            <a:pPr marL="393192" lvl="1" indent="0">
              <a:buNone/>
            </a:pPr>
            <a:r>
              <a:rPr lang="tr-TR" b="1" dirty="0"/>
              <a:t>19</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Tree>
    <p:extLst>
      <p:ext uri="{BB962C8B-B14F-4D97-AF65-F5344CB8AC3E}">
        <p14:creationId xmlns:p14="http://schemas.microsoft.com/office/powerpoint/2010/main" val="249147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4.Belirteçler</a:t>
            </a:r>
          </a:p>
        </p:txBody>
      </p:sp>
      <p:sp>
        <p:nvSpPr>
          <p:cNvPr id="14" name="İçerik Yer Tutucusu 13"/>
          <p:cNvSpPr>
            <a:spLocks noGrp="1"/>
          </p:cNvSpPr>
          <p:nvPr>
            <p:ph idx="1"/>
          </p:nvPr>
        </p:nvSpPr>
        <p:spPr/>
        <p:txBody>
          <a:bodyPr rtlCol="0">
            <a:normAutofit/>
          </a:bodyPr>
          <a:lstStyle/>
          <a:p>
            <a:r>
              <a:rPr lang="tr-TR" dirty="0"/>
              <a:t>Matematik işlemlerinde genellikle x ve y tek karakterden oluşan değişkenler için kullanılır. Programcıların bundan kaçınarak çok daha uzun, anlamlı ve açıklayıcı değişken isimleri seçmesi gerekir. Bu nedenle t, at, y ve s gibi isimler yerine, toplam, </a:t>
            </a:r>
            <a:r>
              <a:rPr lang="tr-TR" dirty="0" err="1"/>
              <a:t>araToplam</a:t>
            </a:r>
            <a:r>
              <a:rPr lang="tr-TR" dirty="0"/>
              <a:t>, yükseklik ve süre gibi içeriğindeki değeri ifade eden değişken isimleri kullanmak çok daha etkilidir. </a:t>
            </a:r>
          </a:p>
          <a:p>
            <a:r>
              <a:rPr lang="tr-TR" dirty="0"/>
              <a:t>Değişken ismi program içerisindeki kullanım amacına uygun olmalıdır. Değişken isimleri ne kadar doğru seçilirse program okuyan kişiler için o kadar çabuk anlaşılır ve anlamlı olur. </a:t>
            </a:r>
            <a:r>
              <a:rPr lang="tr-TR" dirty="0" err="1"/>
              <a:t>Python</a:t>
            </a:r>
            <a:r>
              <a:rPr lang="tr-TR" dirty="0"/>
              <a:t>, büyük küçük harf duyarlıdır ve değişken isimleri için kesin kurallar kullanır. Bir değişken ismi belirteç için bir örnektir. Belirteç, ögeleri isimlendirmek için kullanılan kelimedir. Belirteçler fonksiyon, sınıf ve metot gibi parçaları isimlendirmek için de kullanılır.</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spTree>
    <p:extLst>
      <p:ext uri="{BB962C8B-B14F-4D97-AF65-F5344CB8AC3E}">
        <p14:creationId xmlns:p14="http://schemas.microsoft.com/office/powerpoint/2010/main" val="294440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4.Belirteçler</a:t>
            </a:r>
          </a:p>
        </p:txBody>
      </p:sp>
      <p:sp>
        <p:nvSpPr>
          <p:cNvPr id="14" name="İçerik Yer Tutucusu 13"/>
          <p:cNvSpPr>
            <a:spLocks noGrp="1"/>
          </p:cNvSpPr>
          <p:nvPr>
            <p:ph idx="1"/>
          </p:nvPr>
        </p:nvSpPr>
        <p:spPr/>
        <p:txBody>
          <a:bodyPr rtlCol="0">
            <a:normAutofit/>
          </a:bodyPr>
          <a:lstStyle/>
          <a:p>
            <a:pPr marL="0" indent="0">
              <a:buNone/>
            </a:pPr>
            <a:r>
              <a:rPr lang="tr-TR" b="1" dirty="0"/>
              <a:t>Belirteçlerin özellikleri şöyle sıralanabilir:</a:t>
            </a:r>
          </a:p>
          <a:p>
            <a:r>
              <a:rPr lang="tr-TR" dirty="0"/>
              <a:t> Bir belirteç en az bir karakter içermelidir.</a:t>
            </a:r>
          </a:p>
          <a:p>
            <a:r>
              <a:rPr lang="tr-TR" dirty="0"/>
              <a:t> Belirtecin ilk karakteri harf (küçük ya da büyük) ya da alt çizgi olmalıdır (ABCDEFGHIJKLMNOPQRSTUV W </a:t>
            </a:r>
            <a:r>
              <a:rPr lang="tr-TR" dirty="0" err="1"/>
              <a:t>XYZabcdefghijklmnopqrstuvwxyz</a:t>
            </a:r>
            <a:r>
              <a:rPr lang="tr-TR" dirty="0"/>
              <a:t>_).</a:t>
            </a:r>
          </a:p>
          <a:p>
            <a:r>
              <a:rPr lang="tr-TR" dirty="0"/>
              <a:t> Devam eden karakterler, harf (küçük ya da büyük), alt çizgi ya da sayı olabilir (ABCDEFGHIJKLMNOPQRSTUV W XYZabcdefghijklmnopqrstuvwxyz_0123456789).</a:t>
            </a:r>
          </a:p>
          <a:p>
            <a:r>
              <a:rPr lang="tr-TR" dirty="0"/>
              <a:t> Belirteçlerde boşluk dâhil diğer özel karakterler kullanılamaz.</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spTree>
    <p:extLst>
      <p:ext uri="{BB962C8B-B14F-4D97-AF65-F5344CB8AC3E}">
        <p14:creationId xmlns:p14="http://schemas.microsoft.com/office/powerpoint/2010/main" val="139522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4.Belirteçler</a:t>
            </a:r>
          </a:p>
        </p:txBody>
      </p:sp>
      <p:sp>
        <p:nvSpPr>
          <p:cNvPr id="14" name="İçerik Yer Tutucusu 13"/>
          <p:cNvSpPr>
            <a:spLocks noGrp="1"/>
          </p:cNvSpPr>
          <p:nvPr>
            <p:ph idx="1"/>
          </p:nvPr>
        </p:nvSpPr>
        <p:spPr/>
        <p:txBody>
          <a:bodyPr rtlCol="0">
            <a:normAutofit/>
          </a:bodyPr>
          <a:lstStyle/>
          <a:p>
            <a:pPr marL="0" indent="0">
              <a:buNone/>
            </a:pPr>
            <a:r>
              <a:rPr lang="tr-TR" dirty="0"/>
              <a:t>Programlama diline ait ayrılmış kelimeler belirteç olarak kullanılamaz (</a:t>
            </a:r>
            <a:r>
              <a:rPr lang="tr-TR" dirty="0" err="1"/>
              <a:t>Reserved</a:t>
            </a:r>
            <a:r>
              <a:rPr lang="tr-TR" dirty="0"/>
              <a:t> </a:t>
            </a:r>
            <a:r>
              <a:rPr lang="tr-TR" dirty="0" err="1"/>
              <a:t>Words</a:t>
            </a:r>
            <a:r>
              <a:rPr lang="tr-TR" dirty="0"/>
              <a:t>).</a:t>
            </a:r>
          </a:p>
          <a:p>
            <a:r>
              <a:rPr lang="tr-TR" dirty="0"/>
              <a:t> Son olarak </a:t>
            </a:r>
            <a:r>
              <a:rPr lang="tr-TR" dirty="0" err="1"/>
              <a:t>print</a:t>
            </a:r>
            <a:r>
              <a:rPr lang="tr-TR" dirty="0"/>
              <a:t>, </a:t>
            </a:r>
            <a:r>
              <a:rPr lang="tr-TR" dirty="0" err="1"/>
              <a:t>int</a:t>
            </a:r>
            <a:r>
              <a:rPr lang="tr-TR" dirty="0"/>
              <a:t>, </a:t>
            </a:r>
            <a:r>
              <a:rPr lang="tr-TR" dirty="0" err="1"/>
              <a:t>str</a:t>
            </a:r>
            <a:r>
              <a:rPr lang="tr-TR" dirty="0"/>
              <a:t> ya da </a:t>
            </a:r>
            <a:r>
              <a:rPr lang="tr-TR" dirty="0" err="1"/>
              <a:t>type</a:t>
            </a:r>
            <a:r>
              <a:rPr lang="tr-TR" dirty="0"/>
              <a:t> gibi özel kelimeler kullanılabilmesine rağmen iyi bir program için bunlar asla önerilmez.</a:t>
            </a:r>
          </a:p>
          <a:p>
            <a:r>
              <a:rPr lang="tr-TR" dirty="0"/>
              <a:t> Türkçe karakterler kullanılamaz.</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pic>
        <p:nvPicPr>
          <p:cNvPr id="2050" name="Picture 2" descr="https://i2.wp.com/bilgisayarbilim.com/wp-content/uploads/2017/12/Belirte%C3%A7ler.png?resize=521%2C200">
            <a:extLst>
              <a:ext uri="{FF2B5EF4-FFF2-40B4-BE49-F238E27FC236}">
                <a16:creationId xmlns:a16="http://schemas.microsoft.com/office/drawing/2014/main" id="{4FC2DEEB-902D-4279-A4EA-60FA6A583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3109545"/>
            <a:ext cx="6778046" cy="260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18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1.Tam Sayı ve Diziler</a:t>
            </a:r>
          </a:p>
        </p:txBody>
      </p:sp>
      <p:sp>
        <p:nvSpPr>
          <p:cNvPr id="14" name="İçerik Yer Tutucusu 13"/>
          <p:cNvSpPr>
            <a:spLocks noGrp="1"/>
          </p:cNvSpPr>
          <p:nvPr>
            <p:ph idx="1"/>
          </p:nvPr>
        </p:nvSpPr>
        <p:spPr/>
        <p:txBody>
          <a:bodyPr rtlCol="0">
            <a:normAutofit lnSpcReduction="10000"/>
          </a:bodyPr>
          <a:lstStyle/>
          <a:p>
            <a:pPr marL="0" indent="0">
              <a:buNone/>
            </a:pPr>
            <a:r>
              <a:rPr lang="tr-TR" dirty="0"/>
              <a:t>Herhangi bir sayı, sayısal değerdir. Örneğin matematikte 4 sayısı tam sayı olarak ifade edilir. Tam sayılar pozitif, negatif ya da sıfır değeri alabilir. Kesirli değerleri içermez. Örneğin 99, 105, 0, -56 ve 7896 birer tam sayıdır. Ancak 4.5 bir tam sayı değildir. </a:t>
            </a:r>
            <a:r>
              <a:rPr lang="tr-TR" dirty="0" err="1"/>
              <a:t>Python</a:t>
            </a:r>
            <a:r>
              <a:rPr lang="tr-TR" dirty="0"/>
              <a:t> programlama dili, sayısal ve sözel ifade kullanımını destekler. </a:t>
            </a:r>
            <a:r>
              <a:rPr lang="tr-TR" dirty="0" err="1"/>
              <a:t>Python</a:t>
            </a:r>
            <a:r>
              <a:rPr lang="tr-TR" dirty="0"/>
              <a:t> programları, tam sayıları kullanarak işlem yapabilir. Örneğin;</a:t>
            </a:r>
          </a:p>
          <a:p>
            <a:pPr marL="393192" lvl="1" indent="0">
              <a:buNone/>
            </a:pPr>
            <a:r>
              <a:rPr lang="tr-TR" b="1" dirty="0" err="1"/>
              <a:t>print</a:t>
            </a:r>
            <a:r>
              <a:rPr lang="tr-TR" b="1" dirty="0"/>
              <a:t>(4)</a:t>
            </a:r>
          </a:p>
          <a:p>
            <a:pPr marL="0" indent="0">
              <a:buNone/>
            </a:pPr>
            <a:r>
              <a:rPr lang="tr-TR" dirty="0"/>
              <a:t>ifadesi 4 değerini ekrana yazdırır. İfadede tırnak (“) işareti kullanılmadığına dikkat ediniz. </a:t>
            </a:r>
            <a:r>
              <a:rPr lang="tr-TR" dirty="0" err="1"/>
              <a:t>Python</a:t>
            </a:r>
            <a:r>
              <a:rPr lang="tr-TR" dirty="0"/>
              <a:t> tam sayılar dışındaki diğer veri türlerini de desteklemektedir. Bu ifade </a:t>
            </a:r>
            <a:r>
              <a:rPr lang="tr-TR" dirty="0" err="1"/>
              <a:t>Python</a:t>
            </a:r>
            <a:r>
              <a:rPr lang="tr-TR" dirty="0"/>
              <a:t> satırlarının temel yapı taşıdır. Tek başına 4 sayısı bir anlam ifade etmez. Ancak yorumlayıcılar, bir anlatım olursa </a:t>
            </a:r>
            <a:r>
              <a:rPr lang="tr-TR" dirty="0" err="1"/>
              <a:t>Python</a:t>
            </a:r>
            <a:r>
              <a:rPr lang="tr-TR" dirty="0"/>
              <a:t> ifadelerini değerlendirir. </a:t>
            </a:r>
            <a:r>
              <a:rPr lang="tr-TR" dirty="0" err="1"/>
              <a:t>Python</a:t>
            </a:r>
            <a:r>
              <a:rPr lang="tr-TR" dirty="0"/>
              <a:t> etkileşimli yorumlayıcısı hem ifadeleri hem de anlatımları değerlendirir. Örneğin;</a:t>
            </a:r>
          </a:p>
          <a:p>
            <a:pPr marL="393192" lvl="1" indent="0">
              <a:buNone/>
            </a:pPr>
            <a:r>
              <a:rPr lang="tr-TR" b="1" dirty="0"/>
              <a:t>&gt;&gt;&gt; 4</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2F3F7D-3BEA-41D0-8AFA-AB7C9A14BD66}"/>
              </a:ext>
            </a:extLst>
          </p:cNvPr>
          <p:cNvSpPr>
            <a:spLocks noGrp="1"/>
          </p:cNvSpPr>
          <p:nvPr>
            <p:ph type="title"/>
          </p:nvPr>
        </p:nvSpPr>
        <p:spPr/>
        <p:txBody>
          <a:bodyPr/>
          <a:lstStyle/>
          <a:p>
            <a:r>
              <a:rPr lang="tr-TR" dirty="0"/>
              <a:t>1.Tam Sayı ve Diziler</a:t>
            </a:r>
          </a:p>
        </p:txBody>
      </p:sp>
      <p:sp>
        <p:nvSpPr>
          <p:cNvPr id="3" name="İçerik Yer Tutucusu 2">
            <a:extLst>
              <a:ext uri="{FF2B5EF4-FFF2-40B4-BE49-F238E27FC236}">
                <a16:creationId xmlns:a16="http://schemas.microsoft.com/office/drawing/2014/main" id="{439FA458-C38E-4434-98A7-4B3413A8B941}"/>
              </a:ext>
            </a:extLst>
          </p:cNvPr>
          <p:cNvSpPr>
            <a:spLocks noGrp="1"/>
          </p:cNvSpPr>
          <p:nvPr>
            <p:ph sz="half" idx="1"/>
          </p:nvPr>
        </p:nvSpPr>
        <p:spPr/>
        <p:txBody>
          <a:bodyPr>
            <a:normAutofit lnSpcReduction="10000"/>
          </a:bodyPr>
          <a:lstStyle/>
          <a:p>
            <a:pPr marL="0" indent="0">
              <a:buNone/>
            </a:pPr>
            <a:r>
              <a:rPr lang="tr-TR" dirty="0" err="1"/>
              <a:t>Python</a:t>
            </a:r>
            <a:r>
              <a:rPr lang="tr-TR" dirty="0"/>
              <a:t>, toplama işlemi için toplama (+) sembolünü kullanır. Böylece yorumlayıcı bir hesap makinesi gibi işlem yapar.</a:t>
            </a:r>
          </a:p>
          <a:p>
            <a:pPr marL="393192" lvl="1" indent="0">
              <a:lnSpc>
                <a:spcPct val="120000"/>
              </a:lnSpc>
              <a:buNone/>
            </a:pPr>
            <a:r>
              <a:rPr lang="tr-TR" b="1" dirty="0"/>
              <a:t>&gt;&gt; 5 + 4</a:t>
            </a:r>
          </a:p>
          <a:p>
            <a:pPr marL="393192" lvl="1" indent="0">
              <a:lnSpc>
                <a:spcPct val="120000"/>
              </a:lnSpc>
              <a:buNone/>
            </a:pPr>
            <a:r>
              <a:rPr lang="tr-TR" b="1" dirty="0"/>
              <a:t>9</a:t>
            </a:r>
          </a:p>
          <a:p>
            <a:pPr marL="393192" lvl="1" indent="0">
              <a:lnSpc>
                <a:spcPct val="120000"/>
              </a:lnSpc>
              <a:buNone/>
            </a:pPr>
            <a:r>
              <a:rPr lang="tr-TR" b="1" dirty="0"/>
              <a:t>&gt;&gt; 1+6+4+10</a:t>
            </a:r>
          </a:p>
          <a:p>
            <a:pPr marL="393192" lvl="1" indent="0">
              <a:lnSpc>
                <a:spcPct val="120000"/>
              </a:lnSpc>
              <a:buNone/>
            </a:pPr>
            <a:r>
              <a:rPr lang="tr-TR" b="1" dirty="0"/>
              <a:t>21</a:t>
            </a:r>
          </a:p>
          <a:p>
            <a:pPr marL="393192" lvl="1" indent="0">
              <a:lnSpc>
                <a:spcPct val="120000"/>
              </a:lnSpc>
              <a:buNone/>
            </a:pPr>
            <a:r>
              <a:rPr lang="tr-TR" b="1" dirty="0"/>
              <a:t>&gt;&gt;&gt; </a:t>
            </a:r>
            <a:r>
              <a:rPr lang="tr-TR" b="1" dirty="0" err="1"/>
              <a:t>print</a:t>
            </a:r>
            <a:r>
              <a:rPr lang="tr-TR" b="1" dirty="0"/>
              <a:t>(1 + 6 + 4 + 10)</a:t>
            </a:r>
          </a:p>
          <a:p>
            <a:pPr marL="393192" lvl="1" indent="0">
              <a:lnSpc>
                <a:spcPct val="120000"/>
              </a:lnSpc>
              <a:buNone/>
            </a:pPr>
            <a:r>
              <a:rPr lang="tr-TR" b="1" dirty="0"/>
              <a:t>21</a:t>
            </a:r>
          </a:p>
        </p:txBody>
      </p:sp>
      <p:sp>
        <p:nvSpPr>
          <p:cNvPr id="4" name="İçerik Yer Tutucusu 3">
            <a:extLst>
              <a:ext uri="{FF2B5EF4-FFF2-40B4-BE49-F238E27FC236}">
                <a16:creationId xmlns:a16="http://schemas.microsoft.com/office/drawing/2014/main" id="{3429695A-9A66-4CEB-AA70-9DCF4E00885F}"/>
              </a:ext>
            </a:extLst>
          </p:cNvPr>
          <p:cNvSpPr>
            <a:spLocks noGrp="1"/>
          </p:cNvSpPr>
          <p:nvPr>
            <p:ph sz="half" idx="2"/>
          </p:nvPr>
        </p:nvSpPr>
        <p:spPr/>
        <p:txBody>
          <a:bodyPr>
            <a:normAutofit lnSpcReduction="10000"/>
          </a:bodyPr>
          <a:lstStyle/>
          <a:p>
            <a:pPr marL="0" indent="0">
              <a:buNone/>
            </a:pPr>
            <a:r>
              <a:rPr lang="tr-TR" dirty="0"/>
              <a:t>Toplama işleminin, doğrudan </a:t>
            </a:r>
            <a:r>
              <a:rPr lang="tr-TR" dirty="0" err="1"/>
              <a:t>print</a:t>
            </a:r>
            <a:r>
              <a:rPr lang="tr-TR" dirty="0"/>
              <a:t> ifadesi içerisinde yer alabildiği de görülmektedir. Şimdi de aşağıdaki işleme bakalım:</a:t>
            </a:r>
          </a:p>
          <a:p>
            <a:pPr marL="393192" lvl="1" indent="0">
              <a:buNone/>
            </a:pPr>
            <a:r>
              <a:rPr lang="tr-TR" b="1" dirty="0"/>
              <a:t>&gt;&gt;&gt; 16</a:t>
            </a:r>
          </a:p>
          <a:p>
            <a:pPr marL="393192" lvl="1" indent="0">
              <a:buNone/>
            </a:pPr>
            <a:r>
              <a:rPr lang="tr-TR" b="1" dirty="0"/>
              <a:t>16</a:t>
            </a:r>
          </a:p>
          <a:p>
            <a:pPr marL="393192" lvl="1" indent="0">
              <a:buNone/>
            </a:pPr>
            <a:r>
              <a:rPr lang="tr-TR" b="1" dirty="0"/>
              <a:t>&gt;&gt;&gt; “16”</a:t>
            </a:r>
          </a:p>
          <a:p>
            <a:pPr marL="393192" lvl="1" indent="0">
              <a:buNone/>
            </a:pPr>
            <a:r>
              <a:rPr lang="tr-TR" b="1" dirty="0"/>
              <a:t>“16”</a:t>
            </a:r>
          </a:p>
          <a:p>
            <a:pPr marL="393192" lvl="1" indent="0">
              <a:buNone/>
            </a:pPr>
            <a:r>
              <a:rPr lang="tr-TR" b="1" dirty="0"/>
              <a:t>&gt;&gt;&gt; ’16’</a:t>
            </a:r>
          </a:p>
          <a:p>
            <a:pPr marL="393192" lvl="1" indent="0">
              <a:buNone/>
            </a:pPr>
            <a:r>
              <a:rPr lang="tr-TR" b="1" dirty="0"/>
              <a:t>’16’</a:t>
            </a:r>
          </a:p>
          <a:p>
            <a:endParaRPr lang="tr-TR" dirty="0"/>
          </a:p>
        </p:txBody>
      </p:sp>
      <p:sp>
        <p:nvSpPr>
          <p:cNvPr id="5" name="Slayt Numarası Yer Tutucusu 4">
            <a:extLst>
              <a:ext uri="{FF2B5EF4-FFF2-40B4-BE49-F238E27FC236}">
                <a16:creationId xmlns:a16="http://schemas.microsoft.com/office/drawing/2014/main" id="{FDFE5DD2-EE2B-4A26-A4DF-C8C53D90AAB5}"/>
              </a:ext>
            </a:extLst>
          </p:cNvPr>
          <p:cNvSpPr>
            <a:spLocks noGrp="1"/>
          </p:cNvSpPr>
          <p:nvPr>
            <p:ph type="sldNum" sz="quarter" idx="12"/>
          </p:nvPr>
        </p:nvSpPr>
        <p:spPr/>
        <p:txBody>
          <a:bodyPr/>
          <a:lstStyle/>
          <a:p>
            <a:pPr rtl="0"/>
            <a:fld id="{022B156B-59AE-415F-B24B-8756D48BB977}" type="slidenum">
              <a:rPr lang="tr-TR" smtClean="0"/>
              <a:t>3</a:t>
            </a:fld>
            <a:endParaRPr lang="tr-TR"/>
          </a:p>
        </p:txBody>
      </p:sp>
      <p:sp>
        <p:nvSpPr>
          <p:cNvPr id="6" name="Alt Bilgi Yer Tutucusu 5">
            <a:extLst>
              <a:ext uri="{FF2B5EF4-FFF2-40B4-BE49-F238E27FC236}">
                <a16:creationId xmlns:a16="http://schemas.microsoft.com/office/drawing/2014/main" id="{307E7882-A84E-4524-AF2B-806653C7C459}"/>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7" name="Veri Yer Tutucusu 6">
            <a:extLst>
              <a:ext uri="{FF2B5EF4-FFF2-40B4-BE49-F238E27FC236}">
                <a16:creationId xmlns:a16="http://schemas.microsoft.com/office/drawing/2014/main" id="{ADC30FB7-BD96-439E-8488-052FE596B546}"/>
              </a:ext>
            </a:extLst>
          </p:cNvPr>
          <p:cNvSpPr>
            <a:spLocks noGrp="1"/>
          </p:cNvSpPr>
          <p:nvPr>
            <p:ph type="dt" sz="half" idx="10"/>
          </p:nvPr>
        </p:nvSpPr>
        <p:spPr/>
        <p:txBody>
          <a:bodyPr/>
          <a:lstStyle/>
          <a:p>
            <a:pPr rtl="0"/>
            <a:fld id="{AB4CF865-D161-4563-9181-AFC64309AE27}" type="datetime1">
              <a:rPr lang="tr-TR" smtClean="0"/>
              <a:t>18.12.2017</a:t>
            </a:fld>
            <a:endParaRPr lang="tr-TR" dirty="0"/>
          </a:p>
        </p:txBody>
      </p:sp>
    </p:spTree>
    <p:extLst>
      <p:ext uri="{BB962C8B-B14F-4D97-AF65-F5344CB8AC3E}">
        <p14:creationId xmlns:p14="http://schemas.microsoft.com/office/powerpoint/2010/main" val="106458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2F3F7D-3BEA-41D0-8AFA-AB7C9A14BD66}"/>
              </a:ext>
            </a:extLst>
          </p:cNvPr>
          <p:cNvSpPr>
            <a:spLocks noGrp="1"/>
          </p:cNvSpPr>
          <p:nvPr>
            <p:ph type="title"/>
          </p:nvPr>
        </p:nvSpPr>
        <p:spPr/>
        <p:txBody>
          <a:bodyPr/>
          <a:lstStyle/>
          <a:p>
            <a:r>
              <a:rPr lang="tr-TR" dirty="0"/>
              <a:t>1.Tam Sayı ve Diziler</a:t>
            </a:r>
          </a:p>
        </p:txBody>
      </p:sp>
      <p:sp>
        <p:nvSpPr>
          <p:cNvPr id="3" name="İçerik Yer Tutucusu 2">
            <a:extLst>
              <a:ext uri="{FF2B5EF4-FFF2-40B4-BE49-F238E27FC236}">
                <a16:creationId xmlns:a16="http://schemas.microsoft.com/office/drawing/2014/main" id="{439FA458-C38E-4434-98A7-4B3413A8B941}"/>
              </a:ext>
            </a:extLst>
          </p:cNvPr>
          <p:cNvSpPr>
            <a:spLocks noGrp="1"/>
          </p:cNvSpPr>
          <p:nvPr>
            <p:ph sz="half" idx="1"/>
          </p:nvPr>
        </p:nvSpPr>
        <p:spPr/>
        <p:txBody>
          <a:bodyPr>
            <a:normAutofit/>
          </a:bodyPr>
          <a:lstStyle/>
          <a:p>
            <a:pPr marL="0" indent="0">
              <a:buNone/>
            </a:pPr>
            <a:r>
              <a:rPr lang="tr-TR" dirty="0"/>
              <a:t>Gömülü </a:t>
            </a:r>
            <a:r>
              <a:rPr lang="tr-TR" dirty="0" err="1"/>
              <a:t>str</a:t>
            </a:r>
            <a:r>
              <a:rPr lang="tr-TR" dirty="0"/>
              <a:t> fonksiyonu tam sayı olarak görülen bir ifadeden dizi oluşturur.</a:t>
            </a:r>
          </a:p>
          <a:p>
            <a:pPr marL="393192" lvl="1" indent="0">
              <a:buNone/>
            </a:pPr>
            <a:r>
              <a:rPr lang="tr-TR" b="1" dirty="0"/>
              <a:t>&gt;&gt;&gt; </a:t>
            </a:r>
            <a:r>
              <a:rPr lang="tr-TR" b="1" dirty="0" err="1"/>
              <a:t>str</a:t>
            </a:r>
            <a:r>
              <a:rPr lang="tr-TR" b="1" dirty="0"/>
              <a:t>(4)</a:t>
            </a:r>
          </a:p>
          <a:p>
            <a:pPr marL="393192" lvl="1" indent="0">
              <a:buNone/>
            </a:pPr>
            <a:r>
              <a:rPr lang="tr-TR" b="1" dirty="0"/>
              <a:t>“4”</a:t>
            </a:r>
          </a:p>
          <a:p>
            <a:pPr marL="393192" lvl="1" indent="0">
              <a:buNone/>
            </a:pPr>
            <a:r>
              <a:rPr lang="tr-TR" b="1" dirty="0"/>
              <a:t>&gt;&gt;&gt; “5”</a:t>
            </a:r>
          </a:p>
          <a:p>
            <a:pPr marL="393192" lvl="1" indent="0">
              <a:buNone/>
            </a:pPr>
            <a:r>
              <a:rPr lang="tr-TR" b="1" dirty="0"/>
              <a:t>“5”</a:t>
            </a:r>
          </a:p>
          <a:p>
            <a:pPr marL="393192" lvl="1" indent="0">
              <a:buNone/>
            </a:pPr>
            <a:r>
              <a:rPr lang="tr-TR" b="1" dirty="0"/>
              <a:t>&gt;&gt;&gt; </a:t>
            </a:r>
            <a:r>
              <a:rPr lang="tr-TR" b="1" dirty="0" err="1"/>
              <a:t>int</a:t>
            </a:r>
            <a:r>
              <a:rPr lang="tr-TR" b="1" dirty="0"/>
              <a:t>(“5”)</a:t>
            </a:r>
          </a:p>
          <a:p>
            <a:pPr marL="393192" lvl="1" indent="0">
              <a:buNone/>
            </a:pPr>
            <a:r>
              <a:rPr lang="tr-TR" b="1" dirty="0"/>
              <a:t>5</a:t>
            </a:r>
          </a:p>
        </p:txBody>
      </p:sp>
      <p:sp>
        <p:nvSpPr>
          <p:cNvPr id="4" name="İçerik Yer Tutucusu 3">
            <a:extLst>
              <a:ext uri="{FF2B5EF4-FFF2-40B4-BE49-F238E27FC236}">
                <a16:creationId xmlns:a16="http://schemas.microsoft.com/office/drawing/2014/main" id="{3429695A-9A66-4CEB-AA70-9DCF4E00885F}"/>
              </a:ext>
            </a:extLst>
          </p:cNvPr>
          <p:cNvSpPr>
            <a:spLocks noGrp="1"/>
          </p:cNvSpPr>
          <p:nvPr>
            <p:ph sz="half" idx="2"/>
          </p:nvPr>
        </p:nvSpPr>
        <p:spPr/>
        <p:txBody>
          <a:bodyPr>
            <a:normAutofit/>
          </a:bodyPr>
          <a:lstStyle/>
          <a:p>
            <a:pPr marL="0" indent="0">
              <a:buNone/>
            </a:pPr>
            <a:r>
              <a:rPr lang="tr-TR" dirty="0" err="1"/>
              <a:t>str</a:t>
            </a:r>
            <a:r>
              <a:rPr lang="tr-TR" dirty="0"/>
              <a:t>(4) ifadesi 4 değerini karakter olarak değerlendirir, </a:t>
            </a:r>
            <a:r>
              <a:rPr lang="tr-TR" dirty="0" err="1"/>
              <a:t>int</a:t>
            </a:r>
            <a:r>
              <a:rPr lang="tr-TR" dirty="0"/>
              <a:t>(‘5’) ifadesi ise bu karakter değeri tam sayıya dönüştürür.</a:t>
            </a:r>
          </a:p>
          <a:p>
            <a:pPr marL="393192" lvl="1" indent="0">
              <a:buNone/>
            </a:pPr>
            <a:r>
              <a:rPr lang="tr-TR" b="1" dirty="0"/>
              <a:t>&gt;&gt; </a:t>
            </a:r>
            <a:r>
              <a:rPr lang="tr-TR" b="1" dirty="0" err="1"/>
              <a:t>int</a:t>
            </a:r>
            <a:r>
              <a:rPr lang="tr-TR" b="1" dirty="0"/>
              <a:t>(4)</a:t>
            </a:r>
          </a:p>
          <a:p>
            <a:pPr marL="393192" lvl="1" indent="0">
              <a:buNone/>
            </a:pPr>
            <a:r>
              <a:rPr lang="tr-TR" b="1" dirty="0"/>
              <a:t>4</a:t>
            </a:r>
          </a:p>
          <a:p>
            <a:pPr marL="393192" lvl="1" indent="0">
              <a:buNone/>
            </a:pPr>
            <a:r>
              <a:rPr lang="tr-TR" b="1" dirty="0"/>
              <a:t>&gt;&gt;&gt; </a:t>
            </a:r>
            <a:r>
              <a:rPr lang="tr-TR" b="1" dirty="0" err="1"/>
              <a:t>str</a:t>
            </a:r>
            <a:r>
              <a:rPr lang="tr-TR" b="1" dirty="0"/>
              <a:t>(“</a:t>
            </a:r>
            <a:r>
              <a:rPr lang="tr-TR" b="1" dirty="0" err="1"/>
              <a:t>Python</a:t>
            </a:r>
            <a:r>
              <a:rPr lang="tr-TR" b="1" dirty="0"/>
              <a:t>”)</a:t>
            </a:r>
          </a:p>
          <a:p>
            <a:pPr marL="393192" lvl="1" indent="0">
              <a:buNone/>
            </a:pPr>
            <a:r>
              <a:rPr lang="tr-TR" b="1" dirty="0"/>
              <a:t>“</a:t>
            </a:r>
            <a:r>
              <a:rPr lang="tr-TR" b="1" dirty="0" err="1"/>
              <a:t>Python</a:t>
            </a:r>
            <a:r>
              <a:rPr lang="tr-TR" b="1" dirty="0"/>
              <a:t>”</a:t>
            </a:r>
          </a:p>
        </p:txBody>
      </p:sp>
      <p:sp>
        <p:nvSpPr>
          <p:cNvPr id="5" name="Slayt Numarası Yer Tutucusu 4">
            <a:extLst>
              <a:ext uri="{FF2B5EF4-FFF2-40B4-BE49-F238E27FC236}">
                <a16:creationId xmlns:a16="http://schemas.microsoft.com/office/drawing/2014/main" id="{FDFE5DD2-EE2B-4A26-A4DF-C8C53D90AAB5}"/>
              </a:ext>
            </a:extLst>
          </p:cNvPr>
          <p:cNvSpPr>
            <a:spLocks noGrp="1"/>
          </p:cNvSpPr>
          <p:nvPr>
            <p:ph type="sldNum" sz="quarter" idx="12"/>
          </p:nvPr>
        </p:nvSpPr>
        <p:spPr/>
        <p:txBody>
          <a:bodyPr/>
          <a:lstStyle/>
          <a:p>
            <a:pPr rtl="0"/>
            <a:fld id="{022B156B-59AE-415F-B24B-8756D48BB977}" type="slidenum">
              <a:rPr lang="tr-TR" smtClean="0"/>
              <a:t>4</a:t>
            </a:fld>
            <a:endParaRPr lang="tr-TR"/>
          </a:p>
        </p:txBody>
      </p:sp>
      <p:sp>
        <p:nvSpPr>
          <p:cNvPr id="6" name="Alt Bilgi Yer Tutucusu 5">
            <a:extLst>
              <a:ext uri="{FF2B5EF4-FFF2-40B4-BE49-F238E27FC236}">
                <a16:creationId xmlns:a16="http://schemas.microsoft.com/office/drawing/2014/main" id="{307E7882-A84E-4524-AF2B-806653C7C459}"/>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7" name="Veri Yer Tutucusu 6">
            <a:extLst>
              <a:ext uri="{FF2B5EF4-FFF2-40B4-BE49-F238E27FC236}">
                <a16:creationId xmlns:a16="http://schemas.microsoft.com/office/drawing/2014/main" id="{ADC30FB7-BD96-439E-8488-052FE596B546}"/>
              </a:ext>
            </a:extLst>
          </p:cNvPr>
          <p:cNvSpPr>
            <a:spLocks noGrp="1"/>
          </p:cNvSpPr>
          <p:nvPr>
            <p:ph type="dt" sz="half" idx="10"/>
          </p:nvPr>
        </p:nvSpPr>
        <p:spPr/>
        <p:txBody>
          <a:bodyPr/>
          <a:lstStyle/>
          <a:p>
            <a:pPr rtl="0"/>
            <a:fld id="{AB4CF865-D161-4563-9181-AFC64309AE27}" type="datetime1">
              <a:rPr lang="tr-TR" smtClean="0"/>
              <a:t>18.12.2017</a:t>
            </a:fld>
            <a:endParaRPr lang="tr-TR" dirty="0"/>
          </a:p>
        </p:txBody>
      </p:sp>
    </p:spTree>
    <p:extLst>
      <p:ext uri="{BB962C8B-B14F-4D97-AF65-F5344CB8AC3E}">
        <p14:creationId xmlns:p14="http://schemas.microsoft.com/office/powerpoint/2010/main" val="21939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2.Değişkenler ve Atama</a:t>
            </a:r>
          </a:p>
        </p:txBody>
      </p:sp>
      <p:sp>
        <p:nvSpPr>
          <p:cNvPr id="14" name="İçerik Yer Tutucusu 13"/>
          <p:cNvSpPr>
            <a:spLocks noGrp="1"/>
          </p:cNvSpPr>
          <p:nvPr>
            <p:ph idx="1"/>
          </p:nvPr>
        </p:nvSpPr>
        <p:spPr/>
        <p:txBody>
          <a:bodyPr rtlCol="0">
            <a:normAutofit fontScale="92500"/>
          </a:bodyPr>
          <a:lstStyle/>
          <a:p>
            <a:pPr marL="0" indent="0">
              <a:buNone/>
            </a:pPr>
            <a:r>
              <a:rPr lang="tr-TR" dirty="0"/>
              <a:t>Değişkenler, değerleri korumak için kullanılır. Bu değerler sayı, dizi gibi farklı biçimlerde olabilir. Örneğin;</a:t>
            </a:r>
          </a:p>
          <a:p>
            <a:pPr marL="393192" lvl="1" indent="0">
              <a:buNone/>
            </a:pPr>
            <a:r>
              <a:rPr lang="tr-TR" b="1" dirty="0"/>
              <a:t>x = 10</a:t>
            </a:r>
          </a:p>
          <a:p>
            <a:pPr marL="0" indent="0">
              <a:buNone/>
            </a:pPr>
            <a:r>
              <a:rPr lang="tr-TR" dirty="0"/>
              <a:t>ifadesi bir atama satırıdır. Atama işlemi bir değeri bir değişken ile eşleştirir. Bu ifadedeki en önemli ayrıntı, atama (=) sembolüdür. Bu ifade ile 10 değeri, x değişkenine atanmaktadır. Bu noktada, x değişkeninin türü tam sayı olur çünkü atanan değer bir tam sayı değerdir. Bir değişkene birden fazla kez atama yapılabilir. Eğer bu sırada öncekinden farklı türdeki bir değer ataması yapılırsa değişkenin türü de değişir. Burada atama (=) sembolünün anlamı matematikte kullanıldığı şeklinden daha farklıdır. Matematikte bu sembol, eşitlik sağlar, bu yüzden bu sembolün sağ ve sol tarafında yer alan ifadelerin birbirine eşit olduğu anlamına gelir. </a:t>
            </a:r>
            <a:r>
              <a:rPr lang="tr-TR" dirty="0" err="1"/>
              <a:t>Python</a:t>
            </a:r>
            <a:r>
              <a:rPr lang="tr-TR" dirty="0"/>
              <a:t> dilinde ise atama (=) sembolünün sol tarafında yer alan ifade, sağ taraftaki ifadeyi üstlenir. Bu yüzden bu ifadeyi “5 değeri x değişkenine atandı.” ya da </a:t>
            </a:r>
            <a:r>
              <a:rPr lang="tr-TR" dirty="0" err="1"/>
              <a:t>x’e</a:t>
            </a:r>
            <a:r>
              <a:rPr lang="tr-TR" dirty="0"/>
              <a:t> 5 atandı.” şeklinde yorumlamak doğru olacaktır.</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Tree>
    <p:extLst>
      <p:ext uri="{BB962C8B-B14F-4D97-AF65-F5344CB8AC3E}">
        <p14:creationId xmlns:p14="http://schemas.microsoft.com/office/powerpoint/2010/main" val="196813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2F3F7D-3BEA-41D0-8AFA-AB7C9A14BD66}"/>
              </a:ext>
            </a:extLst>
          </p:cNvPr>
          <p:cNvSpPr>
            <a:spLocks noGrp="1"/>
          </p:cNvSpPr>
          <p:nvPr>
            <p:ph type="title"/>
          </p:nvPr>
        </p:nvSpPr>
        <p:spPr/>
        <p:txBody>
          <a:bodyPr/>
          <a:lstStyle/>
          <a:p>
            <a:r>
              <a:rPr lang="tr-TR" dirty="0"/>
              <a:t>2.Değişkenler ve Atama</a:t>
            </a:r>
          </a:p>
        </p:txBody>
      </p:sp>
      <p:sp>
        <p:nvSpPr>
          <p:cNvPr id="3" name="İçerik Yer Tutucusu 2">
            <a:extLst>
              <a:ext uri="{FF2B5EF4-FFF2-40B4-BE49-F238E27FC236}">
                <a16:creationId xmlns:a16="http://schemas.microsoft.com/office/drawing/2014/main" id="{439FA458-C38E-4434-98A7-4B3413A8B941}"/>
              </a:ext>
            </a:extLst>
          </p:cNvPr>
          <p:cNvSpPr>
            <a:spLocks noGrp="1"/>
          </p:cNvSpPr>
          <p:nvPr>
            <p:ph sz="half" idx="1"/>
          </p:nvPr>
        </p:nvSpPr>
        <p:spPr/>
        <p:txBody>
          <a:bodyPr>
            <a:normAutofit fontScale="70000" lnSpcReduction="20000"/>
          </a:bodyPr>
          <a:lstStyle/>
          <a:p>
            <a:pPr marL="0" indent="0">
              <a:buNone/>
            </a:pPr>
            <a:r>
              <a:rPr lang="tr-TR" dirty="0"/>
              <a:t>Bir değişkene defalarca farklı değerler atayabiliriz.</a:t>
            </a:r>
          </a:p>
          <a:p>
            <a:pPr marL="393192" lvl="1" indent="0">
              <a:buNone/>
            </a:pPr>
            <a:r>
              <a:rPr lang="tr-TR" b="1" dirty="0"/>
              <a:t>x = 10</a:t>
            </a:r>
          </a:p>
          <a:p>
            <a:pPr marL="393192" lvl="1" indent="0">
              <a:buNone/>
            </a:pPr>
            <a:r>
              <a:rPr lang="tr-TR" b="1" dirty="0" err="1"/>
              <a:t>print</a:t>
            </a:r>
            <a:r>
              <a:rPr lang="tr-TR" b="1" dirty="0"/>
              <a:t>(x)</a:t>
            </a:r>
          </a:p>
          <a:p>
            <a:pPr marL="393192" lvl="1" indent="0">
              <a:buNone/>
            </a:pPr>
            <a:r>
              <a:rPr lang="tr-TR" b="1" dirty="0"/>
              <a:t>x = 20</a:t>
            </a:r>
          </a:p>
          <a:p>
            <a:pPr marL="393192" lvl="1" indent="0">
              <a:buNone/>
            </a:pPr>
            <a:r>
              <a:rPr lang="tr-TR" b="1" dirty="0" err="1"/>
              <a:t>print</a:t>
            </a:r>
            <a:r>
              <a:rPr lang="tr-TR" b="1" dirty="0"/>
              <a:t>(x)</a:t>
            </a:r>
          </a:p>
          <a:p>
            <a:pPr marL="393192" lvl="1" indent="0">
              <a:buNone/>
            </a:pPr>
            <a:r>
              <a:rPr lang="tr-TR" b="1" dirty="0"/>
              <a:t>x = 30</a:t>
            </a:r>
          </a:p>
          <a:p>
            <a:pPr marL="393192" lvl="1" indent="0">
              <a:buNone/>
            </a:pPr>
            <a:r>
              <a:rPr lang="tr-TR" b="1" dirty="0" err="1"/>
              <a:t>print</a:t>
            </a:r>
            <a:r>
              <a:rPr lang="tr-TR" b="1" dirty="0"/>
              <a:t>(x)</a:t>
            </a:r>
          </a:p>
          <a:p>
            <a:pPr marL="0" indent="0">
              <a:buNone/>
            </a:pPr>
            <a:r>
              <a:rPr lang="tr-TR" dirty="0"/>
              <a:t>Görüldüğü gibi </a:t>
            </a:r>
            <a:r>
              <a:rPr lang="tr-TR" dirty="0" err="1"/>
              <a:t>print</a:t>
            </a:r>
            <a:r>
              <a:rPr lang="tr-TR" dirty="0"/>
              <a:t> fonksiyonu her satırda aynı olmasına rağmen her seferinde farklı bir değer yazdırılmaktadır.</a:t>
            </a:r>
          </a:p>
          <a:p>
            <a:pPr marL="393192" lvl="1" indent="0">
              <a:buNone/>
            </a:pPr>
            <a:r>
              <a:rPr lang="tr-TR" b="1" dirty="0"/>
              <a:t>10</a:t>
            </a:r>
          </a:p>
          <a:p>
            <a:pPr marL="393192" lvl="1" indent="0">
              <a:buNone/>
            </a:pPr>
            <a:r>
              <a:rPr lang="tr-TR" b="1" dirty="0"/>
              <a:t>20</a:t>
            </a:r>
          </a:p>
          <a:p>
            <a:pPr marL="393192" lvl="1" indent="0">
              <a:buNone/>
            </a:pPr>
            <a:r>
              <a:rPr lang="tr-TR" b="1" dirty="0"/>
              <a:t>30</a:t>
            </a:r>
          </a:p>
        </p:txBody>
      </p:sp>
      <p:sp>
        <p:nvSpPr>
          <p:cNvPr id="4" name="İçerik Yer Tutucusu 3">
            <a:extLst>
              <a:ext uri="{FF2B5EF4-FFF2-40B4-BE49-F238E27FC236}">
                <a16:creationId xmlns:a16="http://schemas.microsoft.com/office/drawing/2014/main" id="{3429695A-9A66-4CEB-AA70-9DCF4E00885F}"/>
              </a:ext>
            </a:extLst>
          </p:cNvPr>
          <p:cNvSpPr>
            <a:spLocks noGrp="1"/>
          </p:cNvSpPr>
          <p:nvPr>
            <p:ph sz="half" idx="2"/>
          </p:nvPr>
        </p:nvSpPr>
        <p:spPr/>
        <p:txBody>
          <a:bodyPr>
            <a:normAutofit fontScale="70000" lnSpcReduction="20000"/>
          </a:bodyPr>
          <a:lstStyle/>
          <a:p>
            <a:pPr marL="0" indent="0">
              <a:buNone/>
            </a:pPr>
            <a:r>
              <a:rPr lang="tr-TR" dirty="0"/>
              <a:t>Bu program bize, değişkenlere bağlı durumlardaki davranışları her zaman öngörmediğimizi göstermektedir. Bazı fonksiyonlar bir ya da daha fazla değişkene bağımlı hareket edebilir.</a:t>
            </a:r>
          </a:p>
          <a:p>
            <a:pPr marL="393192" lvl="1" indent="0">
              <a:buNone/>
            </a:pPr>
            <a:r>
              <a:rPr lang="tr-TR" b="1" dirty="0"/>
              <a:t>x = 10</a:t>
            </a:r>
          </a:p>
          <a:p>
            <a:pPr marL="393192" lvl="1" indent="0">
              <a:buNone/>
            </a:pPr>
            <a:r>
              <a:rPr lang="tr-TR" b="1" dirty="0" err="1"/>
              <a:t>print</a:t>
            </a:r>
            <a:r>
              <a:rPr lang="tr-TR" b="1" dirty="0"/>
              <a:t>(“x = ” + </a:t>
            </a:r>
            <a:r>
              <a:rPr lang="tr-TR" b="1" dirty="0" err="1"/>
              <a:t>str</a:t>
            </a:r>
            <a:r>
              <a:rPr lang="tr-TR" b="1" dirty="0"/>
              <a:t>(x))</a:t>
            </a:r>
          </a:p>
          <a:p>
            <a:pPr marL="393192" lvl="1" indent="0">
              <a:buNone/>
            </a:pPr>
            <a:r>
              <a:rPr lang="tr-TR" b="1" dirty="0"/>
              <a:t>x = 20</a:t>
            </a:r>
          </a:p>
          <a:p>
            <a:pPr marL="393192" lvl="1" indent="0">
              <a:buNone/>
            </a:pPr>
            <a:r>
              <a:rPr lang="tr-TR" b="1" dirty="0" err="1"/>
              <a:t>print</a:t>
            </a:r>
            <a:r>
              <a:rPr lang="tr-TR" b="1" dirty="0"/>
              <a:t>(“x = ” + </a:t>
            </a:r>
            <a:r>
              <a:rPr lang="tr-TR" b="1" dirty="0" err="1"/>
              <a:t>str</a:t>
            </a:r>
            <a:r>
              <a:rPr lang="tr-TR" b="1" dirty="0"/>
              <a:t>(x))</a:t>
            </a:r>
          </a:p>
          <a:p>
            <a:pPr marL="393192" lvl="1" indent="0">
              <a:buNone/>
            </a:pPr>
            <a:r>
              <a:rPr lang="tr-TR" b="1" dirty="0"/>
              <a:t>x = 30</a:t>
            </a:r>
          </a:p>
          <a:p>
            <a:pPr marL="393192" lvl="1" indent="0">
              <a:buNone/>
            </a:pPr>
            <a:r>
              <a:rPr lang="tr-TR" b="1" dirty="0" err="1"/>
              <a:t>print</a:t>
            </a:r>
            <a:r>
              <a:rPr lang="tr-TR" b="1" dirty="0"/>
              <a:t>(“x = ” + </a:t>
            </a:r>
            <a:r>
              <a:rPr lang="tr-TR" b="1" dirty="0" err="1"/>
              <a:t>str</a:t>
            </a:r>
            <a:r>
              <a:rPr lang="tr-TR" b="1" dirty="0"/>
              <a:t>(x))</a:t>
            </a:r>
          </a:p>
          <a:p>
            <a:pPr marL="0" indent="0">
              <a:buNone/>
            </a:pPr>
            <a:r>
              <a:rPr lang="tr-TR" dirty="0"/>
              <a:t>Yukarıdaki program aşağıdaki çıktıyı oluşturur.</a:t>
            </a:r>
          </a:p>
          <a:p>
            <a:pPr marL="393192" lvl="1" indent="0">
              <a:buNone/>
            </a:pPr>
            <a:r>
              <a:rPr lang="tr-TR" b="1" dirty="0"/>
              <a:t>x = 10</a:t>
            </a:r>
          </a:p>
          <a:p>
            <a:pPr marL="393192" lvl="1" indent="0">
              <a:buNone/>
            </a:pPr>
            <a:r>
              <a:rPr lang="tr-TR" b="1" dirty="0"/>
              <a:t>x = 20</a:t>
            </a:r>
          </a:p>
          <a:p>
            <a:pPr marL="393192" lvl="1" indent="0">
              <a:buNone/>
            </a:pPr>
            <a:r>
              <a:rPr lang="tr-TR" b="1" dirty="0"/>
              <a:t>x = 30</a:t>
            </a:r>
          </a:p>
        </p:txBody>
      </p:sp>
      <p:sp>
        <p:nvSpPr>
          <p:cNvPr id="5" name="Slayt Numarası Yer Tutucusu 4">
            <a:extLst>
              <a:ext uri="{FF2B5EF4-FFF2-40B4-BE49-F238E27FC236}">
                <a16:creationId xmlns:a16="http://schemas.microsoft.com/office/drawing/2014/main" id="{FDFE5DD2-EE2B-4A26-A4DF-C8C53D90AAB5}"/>
              </a:ext>
            </a:extLst>
          </p:cNvPr>
          <p:cNvSpPr>
            <a:spLocks noGrp="1"/>
          </p:cNvSpPr>
          <p:nvPr>
            <p:ph type="sldNum" sz="quarter" idx="12"/>
          </p:nvPr>
        </p:nvSpPr>
        <p:spPr/>
        <p:txBody>
          <a:bodyPr/>
          <a:lstStyle/>
          <a:p>
            <a:pPr rtl="0"/>
            <a:fld id="{022B156B-59AE-415F-B24B-8756D48BB977}" type="slidenum">
              <a:rPr lang="tr-TR" smtClean="0"/>
              <a:t>6</a:t>
            </a:fld>
            <a:endParaRPr lang="tr-TR"/>
          </a:p>
        </p:txBody>
      </p:sp>
      <p:sp>
        <p:nvSpPr>
          <p:cNvPr id="6" name="Alt Bilgi Yer Tutucusu 5">
            <a:extLst>
              <a:ext uri="{FF2B5EF4-FFF2-40B4-BE49-F238E27FC236}">
                <a16:creationId xmlns:a16="http://schemas.microsoft.com/office/drawing/2014/main" id="{307E7882-A84E-4524-AF2B-806653C7C459}"/>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7" name="Veri Yer Tutucusu 6">
            <a:extLst>
              <a:ext uri="{FF2B5EF4-FFF2-40B4-BE49-F238E27FC236}">
                <a16:creationId xmlns:a16="http://schemas.microsoft.com/office/drawing/2014/main" id="{ADC30FB7-BD96-439E-8488-052FE596B546}"/>
              </a:ext>
            </a:extLst>
          </p:cNvPr>
          <p:cNvSpPr>
            <a:spLocks noGrp="1"/>
          </p:cNvSpPr>
          <p:nvPr>
            <p:ph type="dt" sz="half" idx="10"/>
          </p:nvPr>
        </p:nvSpPr>
        <p:spPr/>
        <p:txBody>
          <a:bodyPr/>
          <a:lstStyle/>
          <a:p>
            <a:pPr rtl="0"/>
            <a:fld id="{AB4CF865-D161-4563-9181-AFC64309AE27}" type="datetime1">
              <a:rPr lang="tr-TR" smtClean="0"/>
              <a:t>18.12.2017</a:t>
            </a:fld>
            <a:endParaRPr lang="tr-TR" dirty="0"/>
          </a:p>
        </p:txBody>
      </p:sp>
    </p:spTree>
    <p:extLst>
      <p:ext uri="{BB962C8B-B14F-4D97-AF65-F5344CB8AC3E}">
        <p14:creationId xmlns:p14="http://schemas.microsoft.com/office/powerpoint/2010/main" val="15180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2F3F7D-3BEA-41D0-8AFA-AB7C9A14BD66}"/>
              </a:ext>
            </a:extLst>
          </p:cNvPr>
          <p:cNvSpPr>
            <a:spLocks noGrp="1"/>
          </p:cNvSpPr>
          <p:nvPr>
            <p:ph type="title"/>
          </p:nvPr>
        </p:nvSpPr>
        <p:spPr/>
        <p:txBody>
          <a:bodyPr/>
          <a:lstStyle/>
          <a:p>
            <a:r>
              <a:rPr lang="tr-TR" dirty="0"/>
              <a:t>2.Değişkenler ve Atama</a:t>
            </a:r>
          </a:p>
        </p:txBody>
      </p:sp>
      <p:sp>
        <p:nvSpPr>
          <p:cNvPr id="3" name="İçerik Yer Tutucusu 2">
            <a:extLst>
              <a:ext uri="{FF2B5EF4-FFF2-40B4-BE49-F238E27FC236}">
                <a16:creationId xmlns:a16="http://schemas.microsoft.com/office/drawing/2014/main" id="{439FA458-C38E-4434-98A7-4B3413A8B941}"/>
              </a:ext>
            </a:extLst>
          </p:cNvPr>
          <p:cNvSpPr>
            <a:spLocks noGrp="1"/>
          </p:cNvSpPr>
          <p:nvPr>
            <p:ph sz="half" idx="1"/>
          </p:nvPr>
        </p:nvSpPr>
        <p:spPr/>
        <p:txBody>
          <a:bodyPr>
            <a:normAutofit/>
          </a:bodyPr>
          <a:lstStyle/>
          <a:p>
            <a:pPr marL="0" indent="0">
              <a:buNone/>
            </a:pPr>
            <a:r>
              <a:rPr lang="tr-TR" dirty="0"/>
              <a:t>Burada </a:t>
            </a:r>
            <a:r>
              <a:rPr lang="tr-TR" dirty="0" err="1"/>
              <a:t>print</a:t>
            </a:r>
            <a:r>
              <a:rPr lang="tr-TR" dirty="0"/>
              <a:t> fonksiyonu içerisinde kullanılan toplama + işlemi dizileri birleştirmek amacıyla kullanılmaktadır. Bu nedenle “x =” + x ifadesi çıktıda görülen sonucu üretmektedir. Bu örnekte </a:t>
            </a:r>
            <a:r>
              <a:rPr lang="tr-TR" dirty="0" err="1"/>
              <a:t>print</a:t>
            </a:r>
            <a:r>
              <a:rPr lang="tr-TR" dirty="0"/>
              <a:t> fonksiyonu, iki parametre kabul etmektedir.</a:t>
            </a:r>
          </a:p>
          <a:p>
            <a:pPr marL="393192" lvl="1" indent="0">
              <a:buNone/>
            </a:pPr>
            <a:r>
              <a:rPr lang="tr-TR" b="1" dirty="0" err="1"/>
              <a:t>print</a:t>
            </a:r>
            <a:r>
              <a:rPr lang="tr-TR" b="1" dirty="0"/>
              <a:t>(“x =”, x)</a:t>
            </a:r>
          </a:p>
        </p:txBody>
      </p:sp>
      <p:sp>
        <p:nvSpPr>
          <p:cNvPr id="4" name="İçerik Yer Tutucusu 3">
            <a:extLst>
              <a:ext uri="{FF2B5EF4-FFF2-40B4-BE49-F238E27FC236}">
                <a16:creationId xmlns:a16="http://schemas.microsoft.com/office/drawing/2014/main" id="{3429695A-9A66-4CEB-AA70-9DCF4E00885F}"/>
              </a:ext>
            </a:extLst>
          </p:cNvPr>
          <p:cNvSpPr>
            <a:spLocks noGrp="1"/>
          </p:cNvSpPr>
          <p:nvPr>
            <p:ph sz="half" idx="2"/>
          </p:nvPr>
        </p:nvSpPr>
        <p:spPr/>
        <p:txBody>
          <a:bodyPr>
            <a:normAutofit/>
          </a:bodyPr>
          <a:lstStyle/>
          <a:p>
            <a:pPr marL="0" indent="0">
              <a:buNone/>
            </a:pPr>
            <a:r>
              <a:rPr lang="tr-TR" dirty="0"/>
              <a:t>İlk parametre “x =” dizisi ve ikinci parametre ise x değişkeni ile eşleşmiş değerdir. </a:t>
            </a:r>
            <a:r>
              <a:rPr lang="tr-TR" dirty="0" err="1"/>
              <a:t>Print</a:t>
            </a:r>
            <a:r>
              <a:rPr lang="tr-TR" dirty="0"/>
              <a:t> fonksiyonu her biri virgül ile ayrılmış çoklu parametre kullanımına izin verir, hepsini sıra ile yazdırır ve yazdırırken her biri arasına bir boşluk değeri bırakır. Bir programcı tek bir satırda çok ögeli yaklaşımı kullanarak birden fazla değer ataması yapabilir. Bu işleme çoklu atama denilir.</a:t>
            </a:r>
          </a:p>
          <a:p>
            <a:pPr marL="393192" lvl="1" indent="0">
              <a:buNone/>
            </a:pPr>
            <a:r>
              <a:rPr lang="tr-TR" b="1" dirty="0"/>
              <a:t>x, y, z = 100, -45, 0</a:t>
            </a:r>
          </a:p>
          <a:p>
            <a:pPr marL="393192" lvl="1" indent="0">
              <a:buNone/>
            </a:pPr>
            <a:r>
              <a:rPr lang="tr-TR" b="1" dirty="0" err="1"/>
              <a:t>print</a:t>
            </a:r>
            <a:r>
              <a:rPr lang="tr-TR" b="1" dirty="0"/>
              <a:t>(“x =”, x, ” y =”, y, ” z =”, z)</a:t>
            </a:r>
          </a:p>
        </p:txBody>
      </p:sp>
      <p:sp>
        <p:nvSpPr>
          <p:cNvPr id="5" name="Slayt Numarası Yer Tutucusu 4">
            <a:extLst>
              <a:ext uri="{FF2B5EF4-FFF2-40B4-BE49-F238E27FC236}">
                <a16:creationId xmlns:a16="http://schemas.microsoft.com/office/drawing/2014/main" id="{FDFE5DD2-EE2B-4A26-A4DF-C8C53D90AAB5}"/>
              </a:ext>
            </a:extLst>
          </p:cNvPr>
          <p:cNvSpPr>
            <a:spLocks noGrp="1"/>
          </p:cNvSpPr>
          <p:nvPr>
            <p:ph type="sldNum" sz="quarter" idx="12"/>
          </p:nvPr>
        </p:nvSpPr>
        <p:spPr/>
        <p:txBody>
          <a:bodyPr/>
          <a:lstStyle/>
          <a:p>
            <a:pPr rtl="0"/>
            <a:fld id="{022B156B-59AE-415F-B24B-8756D48BB977}" type="slidenum">
              <a:rPr lang="tr-TR" smtClean="0"/>
              <a:t>7</a:t>
            </a:fld>
            <a:endParaRPr lang="tr-TR"/>
          </a:p>
        </p:txBody>
      </p:sp>
      <p:sp>
        <p:nvSpPr>
          <p:cNvPr id="6" name="Alt Bilgi Yer Tutucusu 5">
            <a:extLst>
              <a:ext uri="{FF2B5EF4-FFF2-40B4-BE49-F238E27FC236}">
                <a16:creationId xmlns:a16="http://schemas.microsoft.com/office/drawing/2014/main" id="{307E7882-A84E-4524-AF2B-806653C7C459}"/>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7" name="Veri Yer Tutucusu 6">
            <a:extLst>
              <a:ext uri="{FF2B5EF4-FFF2-40B4-BE49-F238E27FC236}">
                <a16:creationId xmlns:a16="http://schemas.microsoft.com/office/drawing/2014/main" id="{ADC30FB7-BD96-439E-8488-052FE596B546}"/>
              </a:ext>
            </a:extLst>
          </p:cNvPr>
          <p:cNvSpPr>
            <a:spLocks noGrp="1"/>
          </p:cNvSpPr>
          <p:nvPr>
            <p:ph type="dt" sz="half" idx="10"/>
          </p:nvPr>
        </p:nvSpPr>
        <p:spPr/>
        <p:txBody>
          <a:bodyPr/>
          <a:lstStyle/>
          <a:p>
            <a:pPr rtl="0"/>
            <a:fld id="{AB4CF865-D161-4563-9181-AFC64309AE27}" type="datetime1">
              <a:rPr lang="tr-TR" smtClean="0"/>
              <a:t>18.12.2017</a:t>
            </a:fld>
            <a:endParaRPr lang="tr-TR" dirty="0"/>
          </a:p>
        </p:txBody>
      </p:sp>
    </p:spTree>
    <p:extLst>
      <p:ext uri="{BB962C8B-B14F-4D97-AF65-F5344CB8AC3E}">
        <p14:creationId xmlns:p14="http://schemas.microsoft.com/office/powerpoint/2010/main" val="30263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3.Reel Sayılar</a:t>
            </a:r>
          </a:p>
        </p:txBody>
      </p:sp>
      <p:sp>
        <p:nvSpPr>
          <p:cNvPr id="14" name="İçerik Yer Tutucusu 13"/>
          <p:cNvSpPr>
            <a:spLocks noGrp="1"/>
          </p:cNvSpPr>
          <p:nvPr>
            <p:ph idx="1"/>
          </p:nvPr>
        </p:nvSpPr>
        <p:spPr/>
        <p:txBody>
          <a:bodyPr rtlCol="0">
            <a:normAutofit lnSpcReduction="10000"/>
          </a:bodyPr>
          <a:lstStyle/>
          <a:p>
            <a:pPr marL="0" indent="0">
              <a:buNone/>
            </a:pPr>
            <a:r>
              <a:rPr lang="tr-TR" dirty="0"/>
              <a:t>Pek çok hesaplamalı işlem, kesir parçası olan sayıları kullanır. Örneğin bir dairenin çevresini ya da alanını hesaplamak için </a:t>
            </a:r>
            <a:r>
              <a:rPr lang="el-GR" dirty="0"/>
              <a:t>π </a:t>
            </a:r>
            <a:r>
              <a:rPr lang="tr-TR" dirty="0"/>
              <a:t>değerine ihtiyacımız vardır ve bu değer yaklaşık 3,14159 olarak ifade edilir. </a:t>
            </a:r>
            <a:r>
              <a:rPr lang="tr-TR" dirty="0" err="1"/>
              <a:t>Python</a:t>
            </a:r>
            <a:r>
              <a:rPr lang="tr-TR" dirty="0"/>
              <a:t>, bu şekilde noktalı sayılarla işlem yapar ve bu sayılara reel ya da gerçek sayı denir. İsminden de anlaşılacağı gibi matematiksel hesaplamalar sırasında ondalık nokta, önemli sayıları ifade etmek için farklı basamaklara kayabilir. </a:t>
            </a:r>
            <a:r>
              <a:rPr lang="tr-TR" dirty="0" err="1"/>
              <a:t>Python</a:t>
            </a:r>
            <a:r>
              <a:rPr lang="tr-TR" dirty="0"/>
              <a:t> ile programlama yaparken bu tanımı yapmak için </a:t>
            </a:r>
            <a:r>
              <a:rPr lang="tr-TR" dirty="0" err="1"/>
              <a:t>float</a:t>
            </a:r>
            <a:r>
              <a:rPr lang="tr-TR" dirty="0"/>
              <a:t> kelimesi kullanılır.</a:t>
            </a:r>
          </a:p>
          <a:p>
            <a:pPr marL="393192" lvl="1" indent="0">
              <a:buNone/>
            </a:pPr>
            <a:r>
              <a:rPr lang="tr-TR" b="1" dirty="0"/>
              <a:t>&gt;&gt;&gt; x = 5.62</a:t>
            </a:r>
          </a:p>
          <a:p>
            <a:pPr marL="393192" lvl="1" indent="0">
              <a:buNone/>
            </a:pPr>
            <a:r>
              <a:rPr lang="tr-TR" b="1" dirty="0"/>
              <a:t>&gt;&gt;&gt; x</a:t>
            </a:r>
          </a:p>
          <a:p>
            <a:pPr marL="393192" lvl="1" indent="0">
              <a:buNone/>
            </a:pPr>
            <a:r>
              <a:rPr lang="tr-TR" b="1" dirty="0"/>
              <a:t>5.62</a:t>
            </a:r>
          </a:p>
          <a:p>
            <a:pPr marL="393192" lvl="1" indent="0">
              <a:buNone/>
            </a:pPr>
            <a:r>
              <a:rPr lang="tr-TR" b="1" dirty="0"/>
              <a:t>&gt;&gt;&gt; </a:t>
            </a:r>
            <a:r>
              <a:rPr lang="tr-TR" b="1" dirty="0" err="1"/>
              <a:t>type</a:t>
            </a:r>
            <a:r>
              <a:rPr lang="tr-TR" b="1" dirty="0"/>
              <a:t>(x)</a:t>
            </a:r>
          </a:p>
          <a:p>
            <a:pPr marL="393192" lvl="1" indent="0">
              <a:buNone/>
            </a:pPr>
            <a:r>
              <a:rPr lang="tr-TR" b="1" dirty="0"/>
              <a:t>&lt;</a:t>
            </a:r>
            <a:r>
              <a:rPr lang="tr-TR" b="1" dirty="0" err="1"/>
              <a:t>class</a:t>
            </a:r>
            <a:r>
              <a:rPr lang="tr-TR" b="1" dirty="0"/>
              <a:t> “</a:t>
            </a:r>
            <a:r>
              <a:rPr lang="tr-TR" b="1" dirty="0" err="1"/>
              <a:t>float</a:t>
            </a:r>
            <a:r>
              <a:rPr lang="tr-TR" b="1" dirty="0"/>
              <a:t>”&gt;</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spTree>
    <p:extLst>
      <p:ext uri="{BB962C8B-B14F-4D97-AF65-F5344CB8AC3E}">
        <p14:creationId xmlns:p14="http://schemas.microsoft.com/office/powerpoint/2010/main" val="12386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3.Reel Sayılar</a:t>
            </a:r>
          </a:p>
        </p:txBody>
      </p:sp>
      <p:sp>
        <p:nvSpPr>
          <p:cNvPr id="14" name="İçerik Yer Tutucusu 13"/>
          <p:cNvSpPr>
            <a:spLocks noGrp="1"/>
          </p:cNvSpPr>
          <p:nvPr>
            <p:ph idx="1"/>
          </p:nvPr>
        </p:nvSpPr>
        <p:spPr/>
        <p:txBody>
          <a:bodyPr rtlCol="0">
            <a:normAutofit/>
          </a:bodyPr>
          <a:lstStyle/>
          <a:p>
            <a:pPr marL="0" indent="0">
              <a:buNone/>
            </a:pPr>
            <a:r>
              <a:rPr lang="tr-TR" dirty="0" err="1"/>
              <a:t>Python</a:t>
            </a:r>
            <a:r>
              <a:rPr lang="tr-TR" dirty="0"/>
              <a:t> için reel sayıların alabileceği en küçük ve en büyük değer ile duyarlılık düzeyi, kullanılan makine ve uygulamaya göre değişiklik gösterebilir. Reel sayılar da tam sayılar gibi pozitif ve negatif olabilir. Yaygın olarak geçerli olan durum aşağıda görülmektedir.</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pic>
        <p:nvPicPr>
          <p:cNvPr id="1026" name="Picture 2" descr="https://i0.wp.com/bilgisayarbilim.com/wp-content/uploads/2017/12/Float.png?resize=517%2C86">
            <a:extLst>
              <a:ext uri="{FF2B5EF4-FFF2-40B4-BE49-F238E27FC236}">
                <a16:creationId xmlns:a16="http://schemas.microsoft.com/office/drawing/2014/main" id="{2D514223-D9E2-4BBD-9A67-F48548D5C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505" y="3115188"/>
            <a:ext cx="7895816" cy="131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186</TotalTime>
  <Words>1419</Words>
  <Application>Microsoft Office PowerPoint</Application>
  <PresentationFormat>Geniş ekran</PresentationFormat>
  <Paragraphs>146</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Agency FB</vt:lpstr>
      <vt:lpstr>Arial</vt:lpstr>
      <vt:lpstr>Segoe Print</vt:lpstr>
      <vt:lpstr>Doğa Çizimi 16x9</vt:lpstr>
      <vt:lpstr>Bilgisayar Bilimi</vt:lpstr>
      <vt:lpstr>1.Tam Sayı ve Diziler</vt:lpstr>
      <vt:lpstr>1.Tam Sayı ve Diziler</vt:lpstr>
      <vt:lpstr>1.Tam Sayı ve Diziler</vt:lpstr>
      <vt:lpstr>2.Değişkenler ve Atama</vt:lpstr>
      <vt:lpstr>2.Değişkenler ve Atama</vt:lpstr>
      <vt:lpstr>2.Değişkenler ve Atama</vt:lpstr>
      <vt:lpstr>3.Reel Sayılar</vt:lpstr>
      <vt:lpstr>3.Reel Sayılar</vt:lpstr>
      <vt:lpstr>3.Reel Sayılar</vt:lpstr>
      <vt:lpstr>3.Reel Sayılar</vt:lpstr>
      <vt:lpstr>4.Belirteçler</vt:lpstr>
      <vt:lpstr>4.Belirteçler</vt:lpstr>
      <vt:lpstr>4.Belirteçler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Formator</cp:lastModifiedBy>
  <cp:revision>43</cp:revision>
  <dcterms:created xsi:type="dcterms:W3CDTF">2017-11-17T18:05:37Z</dcterms:created>
  <dcterms:modified xsi:type="dcterms:W3CDTF">2017-12-18T08:28:54Z</dcterms:modified>
</cp:coreProperties>
</file>