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7"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9"/>
            <p14:sldId id="260"/>
            <p14:sldId id="262"/>
            <p14:sldId id="261"/>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50" autoAdjust="0"/>
  </p:normalViewPr>
  <p:slideViewPr>
    <p:cSldViewPr snapToGrid="0">
      <p:cViewPr varScale="1">
        <p:scale>
          <a:sx n="86" d="100"/>
          <a:sy n="86" d="100"/>
        </p:scale>
        <p:origin x="562"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25.01.2018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25.01.2018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25.01.2018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25.01.2018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25.01.2018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25.01.2018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25.01.2018</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25.01.2018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25.01.2018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25.01.2018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25.01.2018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25.01.2018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25.01.2018</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Nesneler</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3.1  </a:t>
            </a:r>
            <a:r>
              <a:rPr lang="tr-TR" dirty="0" err="1"/>
              <a:t>str</a:t>
            </a:r>
            <a:r>
              <a:rPr lang="tr-TR" dirty="0"/>
              <a:t> Nesnesi İçin Yöntemler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a:bodyPr>
          <a:lstStyle/>
          <a:p>
            <a:pPr marL="0" indent="0" fontAlgn="base">
              <a:buNone/>
            </a:pPr>
            <a:r>
              <a:rPr lang="tr-TR" dirty="0" err="1"/>
              <a:t>strip</a:t>
            </a:r>
            <a:r>
              <a:rPr lang="tr-TR" dirty="0"/>
              <a:t> ve </a:t>
            </a:r>
            <a:r>
              <a:rPr lang="tr-TR" dirty="0" err="1"/>
              <a:t>count</a:t>
            </a:r>
            <a:r>
              <a:rPr lang="tr-TR" dirty="0"/>
              <a:t> Fonksiyon Örneği</a:t>
            </a:r>
          </a:p>
          <a:p>
            <a:pPr marL="393192" lvl="1" indent="0" fontAlgn="base">
              <a:buNone/>
            </a:pPr>
            <a:r>
              <a:rPr lang="tr-TR" b="1" dirty="0">
                <a:solidFill>
                  <a:schemeClr val="accent3">
                    <a:lumMod val="75000"/>
                  </a:schemeClr>
                </a:solidFill>
              </a:rPr>
              <a:t># Ön ve arka plandaki boşlukları ve sayaç alt dizilerini ayırır</a:t>
            </a:r>
          </a:p>
          <a:p>
            <a:pPr marL="393192" lvl="1" indent="0" fontAlgn="base">
              <a:buNone/>
            </a:pPr>
            <a:r>
              <a:rPr lang="tr-TR" b="1" dirty="0"/>
              <a:t>s = ” ABCDEFGHBCDIJKLMNOPQRSBCDTUVWXYZ “</a:t>
            </a:r>
          </a:p>
          <a:p>
            <a:pPr marL="393192" lvl="1" indent="0" fontAlgn="base">
              <a:buNone/>
            </a:pPr>
            <a:r>
              <a:rPr lang="tr-TR" b="1" dirty="0" err="1"/>
              <a:t>print</a:t>
            </a:r>
            <a:r>
              <a:rPr lang="tr-TR" b="1" dirty="0"/>
              <a:t>(“[“, s, “]”, </a:t>
            </a:r>
            <a:r>
              <a:rPr lang="tr-TR" b="1" dirty="0" err="1"/>
              <a:t>sep</a:t>
            </a:r>
            <a:r>
              <a:rPr lang="tr-TR" b="1" dirty="0"/>
              <a:t>=””)</a:t>
            </a:r>
          </a:p>
          <a:p>
            <a:pPr marL="393192" lvl="1" indent="0" fontAlgn="base">
              <a:buNone/>
            </a:pPr>
            <a:r>
              <a:rPr lang="tr-TR" b="1" dirty="0"/>
              <a:t>s = </a:t>
            </a:r>
            <a:r>
              <a:rPr lang="tr-TR" b="1" dirty="0" err="1"/>
              <a:t>s.strip</a:t>
            </a:r>
            <a:r>
              <a:rPr lang="tr-TR" b="1" dirty="0"/>
              <a:t>()</a:t>
            </a:r>
          </a:p>
          <a:p>
            <a:pPr marL="393192" lvl="1" indent="0" fontAlgn="base">
              <a:buNone/>
            </a:pPr>
            <a:r>
              <a:rPr lang="tr-TR" b="1" dirty="0" err="1"/>
              <a:t>print</a:t>
            </a:r>
            <a:r>
              <a:rPr lang="tr-TR" b="1" dirty="0"/>
              <a:t>(“[“, s, “]”, </a:t>
            </a:r>
            <a:r>
              <a:rPr lang="tr-TR" b="1" dirty="0" err="1"/>
              <a:t>sep</a:t>
            </a:r>
            <a:r>
              <a:rPr lang="tr-TR" b="1" dirty="0"/>
              <a:t>=””)</a:t>
            </a:r>
          </a:p>
          <a:p>
            <a:pPr marL="393192" lvl="1" indent="0" fontAlgn="base">
              <a:buNone/>
            </a:pPr>
            <a:r>
              <a:rPr lang="tr-TR" b="1" dirty="0">
                <a:solidFill>
                  <a:schemeClr val="accent3">
                    <a:lumMod val="75000"/>
                  </a:schemeClr>
                </a:solidFill>
              </a:rPr>
              <a:t># Alt dizinin sayılarını sayar “BCD”</a:t>
            </a:r>
          </a:p>
          <a:p>
            <a:pPr marL="393192" lvl="1" indent="0" fontAlgn="base">
              <a:buNone/>
            </a:pPr>
            <a:r>
              <a:rPr lang="tr-TR" b="1" dirty="0" err="1"/>
              <a:t>print</a:t>
            </a:r>
            <a:r>
              <a:rPr lang="tr-TR" b="1" dirty="0"/>
              <a:t>(</a:t>
            </a:r>
            <a:r>
              <a:rPr lang="tr-TR" b="1" dirty="0" err="1"/>
              <a:t>s.count</a:t>
            </a:r>
            <a:r>
              <a:rPr lang="tr-TR" b="1" dirty="0"/>
              <a:t>(“BCD”))</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
        <p:nvSpPr>
          <p:cNvPr id="8" name="İçerik Yer Tutucusu 2">
            <a:extLst>
              <a:ext uri="{FF2B5EF4-FFF2-40B4-BE49-F238E27FC236}">
                <a16:creationId xmlns:a16="http://schemas.microsoft.com/office/drawing/2014/main" id="{10FFE57A-BFE1-4EB4-AB58-9AC1616C6E97}"/>
              </a:ext>
            </a:extLst>
          </p:cNvPr>
          <p:cNvSpPr txBox="1">
            <a:spLocks/>
          </p:cNvSpPr>
          <p:nvPr/>
        </p:nvSpPr>
        <p:spPr>
          <a:xfrm>
            <a:off x="6094413"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fontAlgn="base">
              <a:buNone/>
            </a:pPr>
            <a:r>
              <a:rPr lang="tr-TR" dirty="0"/>
              <a:t>Ekran Çıktısı</a:t>
            </a:r>
          </a:p>
          <a:p>
            <a:pPr marL="393192" lvl="1" indent="0" fontAlgn="base">
              <a:buNone/>
            </a:pPr>
            <a:r>
              <a:rPr lang="tr-TR" b="1" dirty="0"/>
              <a:t>[ ABCDEFGHBCDIJKLMNOPQRSBCDTUVWXYZ ] [ABCDEFGHBCDIJKLMNOPQRSBCDTUVWXYZ]</a:t>
            </a:r>
          </a:p>
          <a:p>
            <a:pPr marL="393192" lvl="1" indent="0" fontAlgn="base">
              <a:buNone/>
            </a:pPr>
            <a:r>
              <a:rPr lang="tr-TR" b="1" dirty="0"/>
              <a:t>3</a:t>
            </a:r>
          </a:p>
        </p:txBody>
      </p:sp>
    </p:spTree>
    <p:extLst>
      <p:ext uri="{BB962C8B-B14F-4D97-AF65-F5344CB8AC3E}">
        <p14:creationId xmlns:p14="http://schemas.microsoft.com/office/powerpoint/2010/main" val="258636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3.1  </a:t>
            </a:r>
            <a:r>
              <a:rPr lang="tr-TR" dirty="0" err="1"/>
              <a:t>str</a:t>
            </a:r>
            <a:r>
              <a:rPr lang="tr-TR" dirty="0"/>
              <a:t> Nesnesi İçin Yöntemler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a:bodyPr>
          <a:lstStyle/>
          <a:p>
            <a:pPr marL="0" indent="0" fontAlgn="base">
              <a:buNone/>
            </a:pPr>
            <a:r>
              <a:rPr lang="tr-TR" dirty="0" err="1"/>
              <a:t>strip</a:t>
            </a:r>
            <a:r>
              <a:rPr lang="tr-TR" dirty="0"/>
              <a:t> ve </a:t>
            </a:r>
            <a:r>
              <a:rPr lang="tr-TR" dirty="0" err="1"/>
              <a:t>count</a:t>
            </a:r>
            <a:r>
              <a:rPr lang="tr-TR" dirty="0"/>
              <a:t> Fonksiyon Örneği</a:t>
            </a:r>
          </a:p>
          <a:p>
            <a:pPr marL="393192" lvl="1" indent="0" fontAlgn="base">
              <a:buNone/>
            </a:pPr>
            <a:r>
              <a:rPr lang="tr-TR" b="1" dirty="0">
                <a:solidFill>
                  <a:schemeClr val="accent3">
                    <a:lumMod val="75000"/>
                  </a:schemeClr>
                </a:solidFill>
              </a:rPr>
              <a:t># Ön ve arka plandaki boşlukları ve sayaç alt dizilerini ayırır</a:t>
            </a:r>
          </a:p>
          <a:p>
            <a:pPr marL="393192" lvl="1" indent="0" fontAlgn="base">
              <a:buNone/>
            </a:pPr>
            <a:r>
              <a:rPr lang="tr-TR" b="1" dirty="0"/>
              <a:t>s = ” ABCDEFGHBCDIJKLMNOPQRSBCDTUVWXYZ “</a:t>
            </a:r>
          </a:p>
          <a:p>
            <a:pPr marL="393192" lvl="1" indent="0" fontAlgn="base">
              <a:buNone/>
            </a:pPr>
            <a:r>
              <a:rPr lang="tr-TR" b="1" dirty="0" err="1"/>
              <a:t>print</a:t>
            </a:r>
            <a:r>
              <a:rPr lang="tr-TR" b="1" dirty="0"/>
              <a:t>(“[“, s, “]”, </a:t>
            </a:r>
            <a:r>
              <a:rPr lang="tr-TR" b="1" dirty="0" err="1"/>
              <a:t>sep</a:t>
            </a:r>
            <a:r>
              <a:rPr lang="tr-TR" b="1" dirty="0"/>
              <a:t>=””)</a:t>
            </a:r>
          </a:p>
          <a:p>
            <a:pPr marL="393192" lvl="1" indent="0" fontAlgn="base">
              <a:buNone/>
            </a:pPr>
            <a:r>
              <a:rPr lang="tr-TR" b="1" dirty="0"/>
              <a:t>s = </a:t>
            </a:r>
            <a:r>
              <a:rPr lang="tr-TR" b="1" dirty="0" err="1"/>
              <a:t>s.strip</a:t>
            </a:r>
            <a:r>
              <a:rPr lang="tr-TR" b="1" dirty="0"/>
              <a:t>()</a:t>
            </a:r>
          </a:p>
          <a:p>
            <a:pPr marL="393192" lvl="1" indent="0" fontAlgn="base">
              <a:buNone/>
            </a:pPr>
            <a:r>
              <a:rPr lang="tr-TR" b="1" dirty="0" err="1"/>
              <a:t>print</a:t>
            </a:r>
            <a:r>
              <a:rPr lang="tr-TR" b="1" dirty="0"/>
              <a:t>(“[“, s, “]”, </a:t>
            </a:r>
            <a:r>
              <a:rPr lang="tr-TR" b="1" dirty="0" err="1"/>
              <a:t>sep</a:t>
            </a:r>
            <a:r>
              <a:rPr lang="tr-TR" b="1" dirty="0"/>
              <a:t>=””)</a:t>
            </a:r>
          </a:p>
          <a:p>
            <a:pPr marL="393192" lvl="1" indent="0" fontAlgn="base">
              <a:buNone/>
            </a:pPr>
            <a:r>
              <a:rPr lang="tr-TR" b="1" dirty="0">
                <a:solidFill>
                  <a:schemeClr val="accent3">
                    <a:lumMod val="75000"/>
                  </a:schemeClr>
                </a:solidFill>
              </a:rPr>
              <a:t># Alt dizinin sayılarını sayar “BCD”</a:t>
            </a:r>
          </a:p>
          <a:p>
            <a:pPr marL="393192" lvl="1" indent="0" fontAlgn="base">
              <a:buNone/>
            </a:pPr>
            <a:r>
              <a:rPr lang="tr-TR" b="1" dirty="0" err="1"/>
              <a:t>print</a:t>
            </a:r>
            <a:r>
              <a:rPr lang="tr-TR" b="1" dirty="0"/>
              <a:t>(</a:t>
            </a:r>
            <a:r>
              <a:rPr lang="tr-TR" b="1" dirty="0" err="1"/>
              <a:t>s.count</a:t>
            </a:r>
            <a:r>
              <a:rPr lang="tr-TR" b="1" dirty="0"/>
              <a:t>(“BCD”))</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
        <p:nvSpPr>
          <p:cNvPr id="8" name="İçerik Yer Tutucusu 2">
            <a:extLst>
              <a:ext uri="{FF2B5EF4-FFF2-40B4-BE49-F238E27FC236}">
                <a16:creationId xmlns:a16="http://schemas.microsoft.com/office/drawing/2014/main" id="{10FFE57A-BFE1-4EB4-AB58-9AC1616C6E97}"/>
              </a:ext>
            </a:extLst>
          </p:cNvPr>
          <p:cNvSpPr txBox="1">
            <a:spLocks/>
          </p:cNvSpPr>
          <p:nvPr/>
        </p:nvSpPr>
        <p:spPr>
          <a:xfrm>
            <a:off x="6094413"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fontAlgn="base">
              <a:buNone/>
            </a:pPr>
            <a:r>
              <a:rPr lang="tr-TR" dirty="0"/>
              <a:t>Ekran Çıktısı</a:t>
            </a:r>
          </a:p>
          <a:p>
            <a:pPr marL="393192" lvl="1" indent="0" fontAlgn="base">
              <a:buNone/>
            </a:pPr>
            <a:r>
              <a:rPr lang="tr-TR" b="1" dirty="0"/>
              <a:t>[ ABCDEFGHBCDIJKLMNOPQRSBCDTUVWXYZ ] [ABCDEFGHBCDIJKLMNOPQRSBCDTUVWXYZ]</a:t>
            </a:r>
          </a:p>
          <a:p>
            <a:pPr marL="393192" lvl="1" indent="0" fontAlgn="base">
              <a:buNone/>
            </a:pPr>
            <a:r>
              <a:rPr lang="tr-TR" b="1" dirty="0"/>
              <a:t>3</a:t>
            </a:r>
          </a:p>
        </p:txBody>
      </p:sp>
    </p:spTree>
    <p:extLst>
      <p:ext uri="{BB962C8B-B14F-4D97-AF65-F5344CB8AC3E}">
        <p14:creationId xmlns:p14="http://schemas.microsoft.com/office/powerpoint/2010/main" val="16585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3.2  </a:t>
            </a:r>
            <a:r>
              <a:rPr lang="tr-TR" dirty="0" err="1"/>
              <a:t>getitem</a:t>
            </a:r>
            <a:r>
              <a:rPr lang="tr-TR" dirty="0"/>
              <a:t> Kullanımı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85000" lnSpcReduction="20000"/>
          </a:bodyPr>
          <a:lstStyle/>
          <a:p>
            <a:pPr marL="0" indent="0" fontAlgn="base">
              <a:buNone/>
            </a:pPr>
            <a:r>
              <a:rPr lang="tr-TR" dirty="0"/>
              <a:t>“</a:t>
            </a:r>
            <a:r>
              <a:rPr lang="tr-TR" dirty="0" err="1"/>
              <a:t>str</a:t>
            </a:r>
            <a:r>
              <a:rPr lang="tr-TR" dirty="0"/>
              <a:t>” sınıfı __</a:t>
            </a:r>
            <a:r>
              <a:rPr lang="tr-TR" dirty="0" err="1"/>
              <a:t>getitem</a:t>
            </a:r>
            <a:r>
              <a:rPr lang="tr-TR" dirty="0"/>
              <a:t>__ isimli bir metot ile karakterin dizideki sırasını verir. Metodun isminin “__” ile başlıyor olması, bu metodun dâhilî kullanımı olduğu ve istemcilerin kullanamayacağı anlamına ge- lir. İstemciler, bu metodu özel bir söz dizimi ile kullanabilirler.</a:t>
            </a:r>
          </a:p>
          <a:p>
            <a:pPr marL="393192" lvl="1" indent="0" fontAlgn="base">
              <a:buNone/>
            </a:pPr>
            <a:r>
              <a:rPr lang="tr-TR" b="1" dirty="0"/>
              <a:t>&gt;&gt;&gt; s = “ABCEFGHI”</a:t>
            </a:r>
          </a:p>
          <a:p>
            <a:pPr marL="393192" lvl="1" indent="0" fontAlgn="base">
              <a:buNone/>
            </a:pPr>
            <a:r>
              <a:rPr lang="tr-TR" b="1" dirty="0"/>
              <a:t>&gt;&gt;&gt; s</a:t>
            </a:r>
          </a:p>
          <a:p>
            <a:pPr marL="393192" lvl="1" indent="0" fontAlgn="base">
              <a:buNone/>
            </a:pPr>
            <a:r>
              <a:rPr lang="tr-TR" b="1" dirty="0"/>
              <a:t>“ABCEFGHI”</a:t>
            </a:r>
          </a:p>
          <a:p>
            <a:pPr marL="393192" lvl="1" indent="0" fontAlgn="base">
              <a:buNone/>
            </a:pPr>
            <a:r>
              <a:rPr lang="tr-TR" b="1" dirty="0"/>
              <a:t>&gt;&gt;&gt; s. _ _ </a:t>
            </a:r>
            <a:r>
              <a:rPr lang="tr-TR" b="1" dirty="0" err="1"/>
              <a:t>getitem</a:t>
            </a:r>
            <a:r>
              <a:rPr lang="tr-TR" b="1" dirty="0"/>
              <a:t> _ _ (0) “A”</a:t>
            </a:r>
          </a:p>
          <a:p>
            <a:pPr marL="393192" lvl="1" indent="0" fontAlgn="base">
              <a:buNone/>
            </a:pPr>
            <a:r>
              <a:rPr lang="tr-TR" b="1" dirty="0"/>
              <a:t>&gt;&gt;&gt; s. _ _ </a:t>
            </a:r>
            <a:r>
              <a:rPr lang="tr-TR" b="1" dirty="0" err="1"/>
              <a:t>getitem</a:t>
            </a:r>
            <a:r>
              <a:rPr lang="tr-TR" b="1" dirty="0"/>
              <a:t> _ _ (1) “B”</a:t>
            </a:r>
          </a:p>
          <a:p>
            <a:pPr marL="393192" lvl="1" indent="0" fontAlgn="base">
              <a:buNone/>
            </a:pPr>
            <a:r>
              <a:rPr lang="tr-TR" b="1" dirty="0"/>
              <a:t>&gt;&gt;&gt; s. _ _ </a:t>
            </a:r>
            <a:r>
              <a:rPr lang="tr-TR" b="1" dirty="0" err="1"/>
              <a:t>getitem</a:t>
            </a:r>
            <a:r>
              <a:rPr lang="tr-TR" b="1" dirty="0"/>
              <a:t> _ _ (2) “C”</a:t>
            </a:r>
          </a:p>
          <a:p>
            <a:pPr marL="393192" lvl="1" indent="0" fontAlgn="base">
              <a:buNone/>
            </a:pPr>
            <a:r>
              <a:rPr lang="tr-TR" b="1" dirty="0"/>
              <a:t>&gt;&gt;&gt; s[0] “A”</a:t>
            </a:r>
          </a:p>
          <a:p>
            <a:pPr marL="393192" lvl="1" indent="0" fontAlgn="base">
              <a:buNone/>
            </a:pPr>
            <a:r>
              <a:rPr lang="tr-TR" b="1" dirty="0"/>
              <a:t>&gt;&gt;&gt; s[1] “B”</a:t>
            </a:r>
          </a:p>
          <a:p>
            <a:pPr marL="393192" lvl="1" indent="0" fontAlgn="base">
              <a:buNone/>
            </a:pPr>
            <a:r>
              <a:rPr lang="tr-TR" b="1" dirty="0"/>
              <a:t>&gt;&gt;&gt; s[2] “C”</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221363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3.2  </a:t>
            </a:r>
            <a:r>
              <a:rPr lang="tr-TR" dirty="0" err="1"/>
              <a:t>getitem</a:t>
            </a:r>
            <a:r>
              <a:rPr lang="tr-TR" dirty="0"/>
              <a:t> Kullanımı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85000" lnSpcReduction="20000"/>
          </a:bodyPr>
          <a:lstStyle/>
          <a:p>
            <a:pPr marL="0" indent="0" fontAlgn="base">
              <a:buNone/>
            </a:pPr>
            <a:r>
              <a:rPr lang="tr-TR" dirty="0"/>
              <a:t>Dizi nesnelerinde ilk karakterin konumu ya da indeks değeri “0” olduğundan her bir karakterin konumu, köşeli ayraç ([ ]) içerisinde gösterilir. Dizilerle kullanılabilen başka bir metot ise “__</a:t>
            </a:r>
            <a:r>
              <a:rPr lang="tr-TR" dirty="0" err="1"/>
              <a:t>len</a:t>
            </a:r>
            <a:r>
              <a:rPr lang="tr-TR" dirty="0"/>
              <a:t>__” metodudur. Böylece dizideki karakter sayısı elde edilir.</a:t>
            </a:r>
          </a:p>
          <a:p>
            <a:pPr marL="393192" lvl="1" indent="0" fontAlgn="base">
              <a:buNone/>
            </a:pPr>
            <a:r>
              <a:rPr lang="tr-TR" b="1" dirty="0"/>
              <a:t>&gt;&gt;&gt; s</a:t>
            </a:r>
          </a:p>
          <a:p>
            <a:pPr marL="393192" lvl="1" indent="0" fontAlgn="base">
              <a:buNone/>
            </a:pPr>
            <a:r>
              <a:rPr lang="tr-TR" b="1" dirty="0"/>
              <a:t>“ABCEFGHI”</a:t>
            </a:r>
          </a:p>
          <a:p>
            <a:pPr marL="393192" lvl="1" indent="0" fontAlgn="base">
              <a:buNone/>
            </a:pPr>
            <a:r>
              <a:rPr lang="tr-TR" b="1" dirty="0"/>
              <a:t>&gt;&gt;&gt; s = “ABCEFGHI”</a:t>
            </a:r>
          </a:p>
          <a:p>
            <a:pPr marL="393192" lvl="1" indent="0" fontAlgn="base">
              <a:buNone/>
            </a:pPr>
            <a:r>
              <a:rPr lang="tr-TR" b="1" dirty="0"/>
              <a:t>&gt;&gt;&gt; s</a:t>
            </a:r>
          </a:p>
          <a:p>
            <a:pPr marL="393192" lvl="1" indent="0" fontAlgn="base">
              <a:buNone/>
            </a:pPr>
            <a:r>
              <a:rPr lang="tr-TR" b="1" dirty="0"/>
              <a:t>“ABCEFGHI”</a:t>
            </a:r>
          </a:p>
          <a:p>
            <a:pPr marL="393192" lvl="1" indent="0" fontAlgn="base">
              <a:buNone/>
            </a:pPr>
            <a:r>
              <a:rPr lang="tr-TR" b="1" dirty="0"/>
              <a:t>&gt;&gt;&gt; </a:t>
            </a:r>
            <a:r>
              <a:rPr lang="tr-TR" b="1" dirty="0" err="1"/>
              <a:t>len</a:t>
            </a:r>
            <a:r>
              <a:rPr lang="tr-TR" b="1" dirty="0"/>
              <a:t>(s)</a:t>
            </a:r>
          </a:p>
          <a:p>
            <a:pPr marL="393192" lvl="1" indent="0" fontAlgn="base">
              <a:buNone/>
            </a:pPr>
            <a:r>
              <a:rPr lang="tr-TR" b="1" dirty="0"/>
              <a:t>8</a:t>
            </a:r>
          </a:p>
          <a:p>
            <a:pPr marL="393192" lvl="1" indent="0" fontAlgn="base">
              <a:buNone/>
            </a:pPr>
            <a:r>
              <a:rPr lang="tr-TR" b="1" dirty="0"/>
              <a:t>&gt;&gt;&gt; s. _ _ </a:t>
            </a:r>
            <a:r>
              <a:rPr lang="tr-TR" b="1" dirty="0" err="1"/>
              <a:t>len</a:t>
            </a:r>
            <a:r>
              <a:rPr lang="tr-TR" b="1" dirty="0"/>
              <a:t> _ _ ()</a:t>
            </a:r>
          </a:p>
          <a:p>
            <a:pPr marL="393192" lvl="1" indent="0" fontAlgn="base">
              <a:buNone/>
            </a:pPr>
            <a:r>
              <a:rPr lang="tr-TR" b="1" dirty="0"/>
              <a:t>8</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190550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4.Dosya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dirty="0"/>
              <a:t>Şu ana kadar çalıştırdığımız tüm programlar, sonlandıklarında tüm verilerini kaybetti. Oysaki bazı durumlarda bu verilerin saklanması gerekebilir. Örneğin kaydetmenize olanak sağlamayan bir kelime işlemci programı düşünün. Bu durumda tekrar erişip düzenleme, çıktı alma vb. hiçbir işlemi yapmak mümkün olmaz.</a:t>
            </a:r>
          </a:p>
          <a:p>
            <a:pPr fontAlgn="base"/>
            <a:r>
              <a:rPr lang="tr-TR" dirty="0"/>
              <a:t>Sistemlerin çoğu saklanması gereken veriyi dosya biçiminde kaydeder ve her bir programın da dosya türünü belirten özel uzantısı vardır.</a:t>
            </a:r>
          </a:p>
          <a:p>
            <a:pPr fontAlgn="base"/>
            <a:r>
              <a:rPr lang="tr-TR" dirty="0" err="1"/>
              <a:t>Python</a:t>
            </a:r>
            <a:r>
              <a:rPr lang="tr-TR" dirty="0"/>
              <a:t> kapsamında veri saklama ve geri çağırma işlemlerini “file (dosya)” nesnesi ile gerçekleştiririz. “</a:t>
            </a:r>
            <a:r>
              <a:rPr lang="tr-TR" dirty="0" err="1"/>
              <a:t>io</a:t>
            </a:r>
            <a:r>
              <a:rPr lang="tr-TR" dirty="0"/>
              <a:t>” modülündeki “</a:t>
            </a:r>
            <a:r>
              <a:rPr lang="tr-TR" dirty="0" err="1"/>
              <a:t>TextIOWrapper</a:t>
            </a:r>
            <a:r>
              <a:rPr lang="tr-TR" dirty="0"/>
              <a:t>” ile bu işlemi yaparız. Dosya işlemleri yaygın kullanıldığı için “</a:t>
            </a:r>
            <a:r>
              <a:rPr lang="tr-TR" dirty="0" err="1"/>
              <a:t>io</a:t>
            </a:r>
            <a:r>
              <a:rPr lang="tr-TR" dirty="0"/>
              <a:t>” modülü dâhilinde kullanılan fonksiyon ve sınıf </a:t>
            </a:r>
            <a:r>
              <a:rPr lang="tr-TR" dirty="0" err="1"/>
              <a:t>lar</a:t>
            </a:r>
            <a:r>
              <a:rPr lang="tr-TR" dirty="0"/>
              <a:t>, “</a:t>
            </a:r>
            <a:r>
              <a:rPr lang="tr-TR" dirty="0" err="1"/>
              <a:t>import</a:t>
            </a:r>
            <a:r>
              <a:rPr lang="tr-TR" dirty="0"/>
              <a:t>” komutu kullanılmadan çalıştırılabilir.</a:t>
            </a:r>
            <a:endParaRPr lang="tr-TR" b="1"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299385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4.Dosya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92500" lnSpcReduction="10000"/>
          </a:bodyPr>
          <a:lstStyle/>
          <a:p>
            <a:pPr marL="393192" lvl="1" indent="0" fontAlgn="base">
              <a:buNone/>
            </a:pPr>
            <a:r>
              <a:rPr lang="tr-TR" b="1" dirty="0"/>
              <a:t>f = </a:t>
            </a:r>
            <a:r>
              <a:rPr lang="tr-TR" b="1" dirty="0" err="1"/>
              <a:t>open</a:t>
            </a:r>
            <a:r>
              <a:rPr lang="tr-TR" b="1" dirty="0"/>
              <a:t>(“dosyam.txt”, “r”)</a:t>
            </a:r>
          </a:p>
          <a:p>
            <a:pPr marL="0" indent="0" fontAlgn="base">
              <a:buNone/>
            </a:pPr>
            <a:r>
              <a:rPr lang="tr-TR" dirty="0"/>
              <a:t>ifadesi bir dosya oluşturarak “f ” isimli bir dosya nesnesi döndürür. İlk parametre dosya adını; ikinci parametre ise dosyanın durumunu ifade eder. Dosya durumu aşağıdaki gibi olabilir.</a:t>
            </a:r>
          </a:p>
          <a:p>
            <a:pPr marL="393192" lvl="1" indent="0" fontAlgn="base">
              <a:buNone/>
            </a:pPr>
            <a:r>
              <a:rPr lang="tr-TR" b="1" dirty="0"/>
              <a:t> ‘r’ yalnızca okunabilir.</a:t>
            </a:r>
          </a:p>
          <a:p>
            <a:pPr marL="393192" lvl="1" indent="0" fontAlgn="base">
              <a:buNone/>
            </a:pPr>
            <a:r>
              <a:rPr lang="tr-TR" b="1" dirty="0"/>
              <a:t> ‘w’ dosyayı yazmak için açar, yeni dosya oluşturur.</a:t>
            </a:r>
          </a:p>
          <a:p>
            <a:pPr marL="393192" lvl="1" indent="0" fontAlgn="base">
              <a:buNone/>
            </a:pPr>
            <a:r>
              <a:rPr lang="tr-TR" b="1" dirty="0"/>
              <a:t> ‘a’ dosyaya yeni veri eklenerek değiştirme yapılabilir.</a:t>
            </a:r>
          </a:p>
          <a:p>
            <a:pPr marL="0" indent="0" fontAlgn="base">
              <a:buNone/>
            </a:pPr>
            <a:r>
              <a:rPr lang="tr-TR" dirty="0"/>
              <a:t>“f ” isimli bir dosya nesnesi oluşturmak ve “dosyam.txt” isimli dosya içeriğini okuyabilmek için</a:t>
            </a:r>
          </a:p>
          <a:p>
            <a:pPr marL="393192" lvl="1" indent="0" fontAlgn="base">
              <a:buNone/>
            </a:pPr>
            <a:r>
              <a:rPr lang="tr-TR" b="1" dirty="0"/>
              <a:t>f = </a:t>
            </a:r>
            <a:r>
              <a:rPr lang="tr-TR" b="1" dirty="0" err="1"/>
              <a:t>open</a:t>
            </a:r>
            <a:r>
              <a:rPr lang="tr-TR" b="1" dirty="0"/>
              <a:t>(“dosyam.txt”, “r”)</a:t>
            </a:r>
          </a:p>
          <a:p>
            <a:pPr marL="0" indent="0" fontAlgn="base">
              <a:buNone/>
            </a:pPr>
            <a:r>
              <a:rPr lang="tr-TR" dirty="0"/>
              <a:t>söz dizimi kullanılır. Eğer dosya yoksa ya da programı kullanan kişinin dosyaya erişim için gereken izinleri bulunmuyorsa bu komut hata verecektir.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15</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139864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4.Dosya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92500" lnSpcReduction="10000"/>
          </a:bodyPr>
          <a:lstStyle/>
          <a:p>
            <a:pPr marL="0" indent="0" fontAlgn="base">
              <a:buNone/>
            </a:pPr>
            <a:r>
              <a:rPr lang="tr-TR" dirty="0"/>
              <a:t>“f ” isimli bir dosya nesnesi oluşturmak ve “dosyam.txt” isimli dosyaya yazabilmek için</a:t>
            </a:r>
          </a:p>
          <a:p>
            <a:pPr marL="393192" lvl="1" indent="0" fontAlgn="base">
              <a:buNone/>
            </a:pPr>
            <a:r>
              <a:rPr lang="tr-TR" b="1" dirty="0"/>
              <a:t>f = </a:t>
            </a:r>
            <a:r>
              <a:rPr lang="tr-TR" b="1" dirty="0" err="1"/>
              <a:t>open</a:t>
            </a:r>
            <a:r>
              <a:rPr lang="tr-TR" b="1" dirty="0"/>
              <a:t>(“dosyam.txt”, “w”)</a:t>
            </a:r>
          </a:p>
          <a:p>
            <a:pPr marL="0" indent="0" fontAlgn="base">
              <a:buNone/>
            </a:pPr>
            <a:r>
              <a:rPr lang="tr-TR" dirty="0"/>
              <a:t>söz dizimi kullanılır. Dosya yoksa fonksiyon, disk üzerinde yeni bir dosya oluşturur. Aynı isimli bir dosya zaten varsa dosyadaki eski veriler yenileri ile değişecektir. Bu, dosyanın içerisinde önceden oluşturulmuş içeriğin silineceği anlamına gelir. “f ” isimli bir dosya nesnesi oluşturmak ve “dosyam.txt” isimli dosyaya erişmek ve veri ekleyebilmek için</a:t>
            </a:r>
          </a:p>
          <a:p>
            <a:pPr marL="393192" lvl="1" indent="0" fontAlgn="base">
              <a:buNone/>
            </a:pPr>
            <a:r>
              <a:rPr lang="tr-TR" b="1" dirty="0"/>
              <a:t>f = </a:t>
            </a:r>
            <a:r>
              <a:rPr lang="tr-TR" b="1" dirty="0" err="1"/>
              <a:t>open</a:t>
            </a:r>
            <a:r>
              <a:rPr lang="tr-TR" b="1" dirty="0"/>
              <a:t>(“dosyam.txt”, “a”)</a:t>
            </a:r>
          </a:p>
          <a:p>
            <a:pPr marL="0" indent="0" fontAlgn="base">
              <a:buNone/>
            </a:pPr>
            <a:r>
              <a:rPr lang="tr-TR" dirty="0"/>
              <a:t>söz dizimi kullanılır. Dosya yoksa yeni bir dosya oluşturulur. Aynı isimli bir dosya varsa bu dosya tekrar düzenlemek için erişime açılır. Böylece dosyanın mevcut içeriği korunmuş olur. Bu fonksiyon ikinci parametre unutularak çağırılırsa varsayılan değer olarak “r” atanır.</a:t>
            </a:r>
          </a:p>
          <a:p>
            <a:pPr marL="393192" lvl="1" indent="0" fontAlgn="base">
              <a:buNone/>
            </a:pPr>
            <a:r>
              <a:rPr lang="tr-TR" b="1" dirty="0"/>
              <a:t>f = </a:t>
            </a:r>
            <a:r>
              <a:rPr lang="tr-TR" b="1" dirty="0" err="1"/>
              <a:t>open</a:t>
            </a:r>
            <a:r>
              <a:rPr lang="tr-TR" b="1" dirty="0"/>
              <a:t>(“dosyam.txt”) ile f = </a:t>
            </a:r>
            <a:r>
              <a:rPr lang="tr-TR" b="1" dirty="0" err="1"/>
              <a:t>open</a:t>
            </a:r>
            <a:r>
              <a:rPr lang="tr-TR" b="1" dirty="0"/>
              <a:t>(“dosyam.txt”, “r”)</a:t>
            </a:r>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16</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230546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4.Dosya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fontAlgn="base">
              <a:buNone/>
            </a:pPr>
            <a:r>
              <a:rPr lang="tr-TR" dirty="0"/>
              <a:t>aynı işlemi gerçekleştirir. “w” ya da “a” izni ile erişilmiş ve yazabileceğiniz bir dosya nesneniz varsa </a:t>
            </a:r>
            <a:r>
              <a:rPr lang="tr-TR" dirty="0" err="1"/>
              <a:t>write</a:t>
            </a:r>
            <a:r>
              <a:rPr lang="tr-TR" dirty="0"/>
              <a:t> metodunu kullanarak dosya üzerinde işlem yapabilirsiniz.</a:t>
            </a:r>
          </a:p>
          <a:p>
            <a:pPr marL="393192" lvl="1" indent="0" fontAlgn="base">
              <a:buNone/>
            </a:pPr>
            <a:r>
              <a:rPr lang="tr-TR" b="1" dirty="0" err="1"/>
              <a:t>f.write</a:t>
            </a:r>
            <a:r>
              <a:rPr lang="tr-TR" b="1" dirty="0"/>
              <a:t>(“kaynak”)</a:t>
            </a:r>
          </a:p>
          <a:p>
            <a:pPr marL="0" indent="0" fontAlgn="base">
              <a:buNone/>
            </a:pPr>
            <a:r>
              <a:rPr lang="tr-TR" dirty="0"/>
              <a:t>komutu ‘kaynak’ verisini dosya içerisine yazar. Aşağıdaki 3 komut</a:t>
            </a:r>
          </a:p>
          <a:p>
            <a:pPr marL="393192" lvl="1" indent="0" fontAlgn="base">
              <a:buNone/>
            </a:pPr>
            <a:r>
              <a:rPr lang="tr-TR" b="1" dirty="0" err="1"/>
              <a:t>f.write</a:t>
            </a:r>
            <a:r>
              <a:rPr lang="tr-TR" b="1" dirty="0"/>
              <a:t>(“kaynak”)</a:t>
            </a:r>
          </a:p>
          <a:p>
            <a:pPr marL="393192" lvl="1" indent="0" fontAlgn="base">
              <a:buNone/>
            </a:pPr>
            <a:r>
              <a:rPr lang="tr-TR" b="1" dirty="0" err="1"/>
              <a:t>f.write</a:t>
            </a:r>
            <a:r>
              <a:rPr lang="tr-TR" b="1" dirty="0"/>
              <a:t>(“dosya”)</a:t>
            </a:r>
          </a:p>
          <a:p>
            <a:pPr marL="393192" lvl="1" indent="0" fontAlgn="base">
              <a:buNone/>
            </a:pPr>
            <a:r>
              <a:rPr lang="tr-TR" b="1" dirty="0" err="1"/>
              <a:t>f.write</a:t>
            </a:r>
            <a:r>
              <a:rPr lang="tr-TR" b="1" dirty="0"/>
              <a:t>(“veri”)</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17</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227784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4.1. Dosya Okuma ve Yazma İşlemleri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393192" lvl="1" indent="0" fontAlgn="base">
              <a:buNone/>
            </a:pPr>
            <a:r>
              <a:rPr lang="tr-TR" b="1" dirty="0"/>
              <a:t>f = </a:t>
            </a:r>
            <a:r>
              <a:rPr lang="tr-TR" b="1" dirty="0" err="1"/>
              <a:t>open</a:t>
            </a:r>
            <a:r>
              <a:rPr lang="tr-TR" b="1" dirty="0"/>
              <a:t>(“veriler.dat”) </a:t>
            </a:r>
            <a:r>
              <a:rPr lang="tr-TR" b="1" dirty="0">
                <a:solidFill>
                  <a:schemeClr val="accent3">
                    <a:lumMod val="75000"/>
                  </a:schemeClr>
                </a:solidFill>
              </a:rPr>
              <a:t># f adında dosya nesnesi</a:t>
            </a:r>
          </a:p>
          <a:p>
            <a:pPr marL="393192" lvl="1" indent="0" fontAlgn="base">
              <a:buNone/>
            </a:pPr>
            <a:r>
              <a:rPr lang="tr-TR" b="1" dirty="0" err="1"/>
              <a:t>for</a:t>
            </a:r>
            <a:r>
              <a:rPr lang="tr-TR" b="1" dirty="0"/>
              <a:t> </a:t>
            </a:r>
            <a:r>
              <a:rPr lang="tr-TR" b="1" dirty="0" err="1"/>
              <a:t>line</a:t>
            </a:r>
            <a:r>
              <a:rPr lang="tr-TR" b="1" dirty="0"/>
              <a:t> in f: </a:t>
            </a:r>
            <a:r>
              <a:rPr lang="tr-TR" b="1" dirty="0">
                <a:solidFill>
                  <a:schemeClr val="accent3">
                    <a:lumMod val="75000"/>
                  </a:schemeClr>
                </a:solidFill>
              </a:rPr>
              <a:t># Her satırı metin olarak oku</a:t>
            </a:r>
          </a:p>
          <a:p>
            <a:pPr marL="393192" lvl="1" indent="0" fontAlgn="base">
              <a:buNone/>
            </a:pPr>
            <a:r>
              <a:rPr lang="tr-TR" b="1" dirty="0" err="1"/>
              <a:t>print</a:t>
            </a:r>
            <a:r>
              <a:rPr lang="tr-TR" b="1" dirty="0"/>
              <a:t>(</a:t>
            </a:r>
            <a:r>
              <a:rPr lang="tr-TR" b="1" dirty="0" err="1"/>
              <a:t>line.strip</a:t>
            </a:r>
            <a:r>
              <a:rPr lang="tr-TR" b="1" dirty="0"/>
              <a:t>()) </a:t>
            </a:r>
            <a:r>
              <a:rPr lang="tr-TR" b="1" dirty="0">
                <a:solidFill>
                  <a:schemeClr val="accent3">
                    <a:lumMod val="75000"/>
                  </a:schemeClr>
                </a:solidFill>
              </a:rPr>
              <a:t># Sondaki yeni satır karakterini sil</a:t>
            </a:r>
          </a:p>
          <a:p>
            <a:pPr marL="393192" lvl="1" indent="0" fontAlgn="base">
              <a:buNone/>
            </a:pPr>
            <a:r>
              <a:rPr lang="tr-TR" b="1" dirty="0" err="1"/>
              <a:t>f.close</a:t>
            </a:r>
            <a:r>
              <a:rPr lang="tr-TR" b="1" dirty="0"/>
              <a:t>() </a:t>
            </a:r>
            <a:r>
              <a:rPr lang="tr-TR" b="1" dirty="0">
                <a:solidFill>
                  <a:schemeClr val="accent3">
                    <a:lumMod val="75000"/>
                  </a:schemeClr>
                </a:solidFill>
              </a:rPr>
              <a:t># Dosyayı kapat</a:t>
            </a:r>
          </a:p>
          <a:p>
            <a:pPr marL="393192" lvl="1" indent="0" fontAlgn="base">
              <a:buNone/>
            </a:pPr>
            <a:r>
              <a:rPr lang="tr-TR" b="1" dirty="0" err="1"/>
              <a:t>with</a:t>
            </a:r>
            <a:r>
              <a:rPr lang="tr-TR" b="1" dirty="0"/>
              <a:t> </a:t>
            </a:r>
            <a:r>
              <a:rPr lang="tr-TR" b="1" dirty="0" err="1"/>
              <a:t>open</a:t>
            </a:r>
            <a:r>
              <a:rPr lang="tr-TR" b="1" dirty="0"/>
              <a:t>(“veriler.dat”) as f: </a:t>
            </a:r>
            <a:r>
              <a:rPr lang="tr-TR" b="1" dirty="0">
                <a:solidFill>
                  <a:schemeClr val="accent3">
                    <a:lumMod val="75000"/>
                  </a:schemeClr>
                </a:solidFill>
              </a:rPr>
              <a:t># f adında dosya nesnesi</a:t>
            </a:r>
          </a:p>
          <a:p>
            <a:pPr marL="393192" lvl="1" indent="0" fontAlgn="base">
              <a:buNone/>
            </a:pPr>
            <a:r>
              <a:rPr lang="tr-TR" b="1" dirty="0" err="1"/>
              <a:t>for</a:t>
            </a:r>
            <a:r>
              <a:rPr lang="tr-TR" b="1" dirty="0"/>
              <a:t> </a:t>
            </a:r>
            <a:r>
              <a:rPr lang="tr-TR" b="1" dirty="0" err="1"/>
              <a:t>line</a:t>
            </a:r>
            <a:r>
              <a:rPr lang="tr-TR" b="1" dirty="0"/>
              <a:t> in f: </a:t>
            </a:r>
            <a:r>
              <a:rPr lang="tr-TR" b="1" dirty="0">
                <a:solidFill>
                  <a:schemeClr val="accent3">
                    <a:lumMod val="75000"/>
                  </a:schemeClr>
                </a:solidFill>
              </a:rPr>
              <a:t># Her satırı metin olarak oku</a:t>
            </a:r>
          </a:p>
          <a:p>
            <a:pPr marL="393192" lvl="1" indent="0" fontAlgn="base">
              <a:buNone/>
            </a:pPr>
            <a:r>
              <a:rPr lang="tr-TR" b="1" dirty="0" err="1"/>
              <a:t>print</a:t>
            </a:r>
            <a:r>
              <a:rPr lang="tr-TR" b="1" dirty="0"/>
              <a:t>(</a:t>
            </a:r>
            <a:r>
              <a:rPr lang="tr-TR" b="1" dirty="0" err="1"/>
              <a:t>line.strip</a:t>
            </a:r>
            <a:r>
              <a:rPr lang="tr-TR" b="1" dirty="0"/>
              <a:t>()) </a:t>
            </a:r>
            <a:r>
              <a:rPr lang="tr-TR" b="1" dirty="0">
                <a:solidFill>
                  <a:schemeClr val="accent3">
                    <a:lumMod val="75000"/>
                  </a:schemeClr>
                </a:solidFill>
              </a:rPr>
              <a:t># Sondaki yeni satır karakterini sil</a:t>
            </a:r>
          </a:p>
          <a:p>
            <a:pPr marL="393192" lvl="1" indent="0" fontAlgn="base">
              <a:buNone/>
            </a:pPr>
            <a:r>
              <a:rPr lang="tr-TR" b="1" dirty="0" err="1"/>
              <a:t>f.close</a:t>
            </a:r>
            <a:r>
              <a:rPr lang="tr-TR" b="1" dirty="0"/>
              <a:t>() </a:t>
            </a:r>
            <a:r>
              <a:rPr lang="tr-TR" b="1" dirty="0">
                <a:solidFill>
                  <a:schemeClr val="accent3">
                    <a:lumMod val="75000"/>
                  </a:schemeClr>
                </a:solidFill>
              </a:rPr>
              <a:t># Dosyayı kapat</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18</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23517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4.2. Dosya Okuma ve Yazma İşlemlerinde </a:t>
            </a:r>
            <a:r>
              <a:rPr lang="tr-TR" dirty="0" err="1"/>
              <a:t>with</a:t>
            </a:r>
            <a:r>
              <a:rPr lang="tr-TR" dirty="0"/>
              <a:t>/as kullanımı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b="1" dirty="0"/>
              <a:t>“</a:t>
            </a:r>
            <a:r>
              <a:rPr lang="tr-TR" b="1" dirty="0" err="1"/>
              <a:t>with</a:t>
            </a:r>
            <a:r>
              <a:rPr lang="tr-TR" b="1" dirty="0"/>
              <a:t>/as” </a:t>
            </a:r>
            <a:r>
              <a:rPr lang="tr-TR" dirty="0"/>
              <a:t>ifadesi ile nesnelere ilişkin işlemler yürütülür.</a:t>
            </a:r>
          </a:p>
          <a:p>
            <a:pPr fontAlgn="base"/>
            <a:r>
              <a:rPr lang="tr-TR" b="1" dirty="0"/>
              <a:t>“</a:t>
            </a:r>
            <a:r>
              <a:rPr lang="tr-TR" b="1" dirty="0" err="1"/>
              <a:t>object-creation</a:t>
            </a:r>
            <a:r>
              <a:rPr lang="tr-TR" b="1" dirty="0"/>
              <a:t>” </a:t>
            </a:r>
            <a:r>
              <a:rPr lang="tr-TR" dirty="0"/>
              <a:t>ifadesi bir nesne oluşturur ve döndürür. Bu işlem başarısız olursa söz dizimi çalışmaya devam etmez.</a:t>
            </a:r>
          </a:p>
          <a:p>
            <a:pPr fontAlgn="base"/>
            <a:r>
              <a:rPr lang="tr-TR" b="1" dirty="0"/>
              <a:t>“as” </a:t>
            </a:r>
            <a:r>
              <a:rPr lang="tr-TR" dirty="0"/>
              <a:t>ifadesi yaratılan nesne ile değişkenin bağlantısını kurar.</a:t>
            </a:r>
          </a:p>
          <a:p>
            <a:pPr fontAlgn="base"/>
            <a:r>
              <a:rPr lang="tr-TR" b="1" dirty="0"/>
              <a:t>“</a:t>
            </a:r>
            <a:r>
              <a:rPr lang="tr-TR" b="1" dirty="0" err="1"/>
              <a:t>object</a:t>
            </a:r>
            <a:r>
              <a:rPr lang="tr-TR" b="1" dirty="0"/>
              <a:t>” </a:t>
            </a:r>
            <a:r>
              <a:rPr lang="tr-TR" dirty="0"/>
              <a:t>ile yaratılan nesne ilişkilendirilir.</a:t>
            </a:r>
          </a:p>
          <a:p>
            <a:pPr fontAlgn="base"/>
            <a:r>
              <a:rPr lang="tr-TR" b="1" dirty="0"/>
              <a:t>“</a:t>
            </a:r>
            <a:r>
              <a:rPr lang="tr-TR" b="1" dirty="0" err="1"/>
              <a:t>block</a:t>
            </a:r>
            <a:r>
              <a:rPr lang="tr-TR" b="1" dirty="0"/>
              <a:t>” </a:t>
            </a:r>
            <a:r>
              <a:rPr lang="tr-TR" dirty="0"/>
              <a:t>ifadesi kapsamında farklı kodlar bulunur.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19</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283317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1.Nesne Kavramı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dirty="0"/>
              <a:t>Nesne, kendine has özellikleri olan ve bu özellikler doğrultusunda bulunduğu duruma bağlı olarak çeşitli tutumlar sergileyen somut ya da soyut varlıklardır. Bu tanım, “somut” kısmıyla gerçek yaşamdaki nesneler için de geçerlidir.</a:t>
            </a:r>
          </a:p>
          <a:p>
            <a:pPr fontAlgn="base"/>
            <a:r>
              <a:rPr lang="tr-TR" dirty="0"/>
              <a:t>Donanım açısından baktığımızda kişisel bir bilgisayar; ana kart, işlemci, video kart, sabit disk ve kontrol ünitesi, bunları barındıran bir kasa, klavye, fare ve ekrandan oluşur. Video kart; çip, hafıza ve diğer elektronik bileşenleri barındıran karmaşık bir yapıdır. Somut kısmıyla nesnelere, donanım birimleri örnek olarak verilebilir.</a:t>
            </a:r>
          </a:p>
          <a:p>
            <a:pPr fontAlgn="base"/>
            <a:r>
              <a:rPr lang="tr-TR" dirty="0"/>
              <a:t>Ancak gerçek yaşamda “nesne” olarak nitelendirmediğimiz fonksiyon, değişken, dizi gibi kavramlar programlama ortamında nesne olarak tanımlanabilirler. Bu da tanımın “soyut” diye ifade ettiği bölümü oluşturur.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17741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4.2. Dosya Okuma ve Yazma İşlemlerinde </a:t>
            </a:r>
            <a:r>
              <a:rPr lang="tr-TR" dirty="0" err="1"/>
              <a:t>with</a:t>
            </a:r>
            <a:r>
              <a:rPr lang="tr-TR" dirty="0"/>
              <a:t>/as kullanımı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b="1" dirty="0"/>
              <a:t>“</a:t>
            </a:r>
            <a:r>
              <a:rPr lang="tr-TR" b="1" dirty="0" err="1"/>
              <a:t>with</a:t>
            </a:r>
            <a:r>
              <a:rPr lang="tr-TR" b="1" dirty="0"/>
              <a:t>/as” </a:t>
            </a:r>
            <a:r>
              <a:rPr lang="tr-TR" dirty="0"/>
              <a:t>ifadesi ile nesnelere ilişkin işlemler yürütülür.</a:t>
            </a:r>
          </a:p>
          <a:p>
            <a:pPr fontAlgn="base"/>
            <a:r>
              <a:rPr lang="tr-TR" b="1" dirty="0"/>
              <a:t>“</a:t>
            </a:r>
            <a:r>
              <a:rPr lang="tr-TR" b="1" dirty="0" err="1"/>
              <a:t>object-creation</a:t>
            </a:r>
            <a:r>
              <a:rPr lang="tr-TR" b="1" dirty="0"/>
              <a:t>” </a:t>
            </a:r>
            <a:r>
              <a:rPr lang="tr-TR" dirty="0"/>
              <a:t>ifadesi bir nesne oluşturur ve döndürür. Bu işlem başarısız olursa söz dizimi çalışmaya devam etmez.</a:t>
            </a:r>
          </a:p>
          <a:p>
            <a:pPr fontAlgn="base"/>
            <a:r>
              <a:rPr lang="tr-TR" b="1" dirty="0"/>
              <a:t>“as” </a:t>
            </a:r>
            <a:r>
              <a:rPr lang="tr-TR" dirty="0"/>
              <a:t>ifadesi yaratılan nesne ile değişkenin bağlantısını kurar.</a:t>
            </a:r>
          </a:p>
          <a:p>
            <a:pPr fontAlgn="base"/>
            <a:r>
              <a:rPr lang="tr-TR" b="1" dirty="0"/>
              <a:t>“</a:t>
            </a:r>
            <a:r>
              <a:rPr lang="tr-TR" b="1" dirty="0" err="1"/>
              <a:t>object</a:t>
            </a:r>
            <a:r>
              <a:rPr lang="tr-TR" b="1" dirty="0"/>
              <a:t>” </a:t>
            </a:r>
            <a:r>
              <a:rPr lang="tr-TR" dirty="0"/>
              <a:t>ile yaratılan nesne ilişkilendirilir.</a:t>
            </a:r>
          </a:p>
          <a:p>
            <a:pPr fontAlgn="base"/>
            <a:r>
              <a:rPr lang="tr-TR" b="1" dirty="0"/>
              <a:t>“</a:t>
            </a:r>
            <a:r>
              <a:rPr lang="tr-TR" b="1" dirty="0" err="1"/>
              <a:t>block</a:t>
            </a:r>
            <a:r>
              <a:rPr lang="tr-TR" b="1" dirty="0"/>
              <a:t>” </a:t>
            </a:r>
            <a:r>
              <a:rPr lang="tr-TR" dirty="0"/>
              <a:t>ifadesi kapsamında farklı kodlar bulunur.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20</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pic>
        <p:nvPicPr>
          <p:cNvPr id="7" name="Resim 6">
            <a:extLst>
              <a:ext uri="{FF2B5EF4-FFF2-40B4-BE49-F238E27FC236}">
                <a16:creationId xmlns:a16="http://schemas.microsoft.com/office/drawing/2014/main" id="{7B74D967-D985-4880-B202-69139D2FC3B0}"/>
              </a:ext>
            </a:extLst>
          </p:cNvPr>
          <p:cNvPicPr>
            <a:picLocks noChangeAspect="1"/>
          </p:cNvPicPr>
          <p:nvPr/>
        </p:nvPicPr>
        <p:blipFill>
          <a:blip r:embed="rId2"/>
          <a:stretch>
            <a:fillRect/>
          </a:stretch>
        </p:blipFill>
        <p:spPr>
          <a:xfrm>
            <a:off x="2503488" y="5157788"/>
            <a:ext cx="7181850" cy="561975"/>
          </a:xfrm>
          <a:prstGeom prst="rect">
            <a:avLst/>
          </a:prstGeom>
        </p:spPr>
      </p:pic>
    </p:spTree>
    <p:extLst>
      <p:ext uri="{BB962C8B-B14F-4D97-AF65-F5344CB8AC3E}">
        <p14:creationId xmlns:p14="http://schemas.microsoft.com/office/powerpoint/2010/main" val="233800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4.3. </a:t>
            </a:r>
            <a:r>
              <a:rPr lang="tr-TR" dirty="0" err="1"/>
              <a:t>TextIOWrapper</a:t>
            </a:r>
            <a:r>
              <a:rPr lang="tr-TR" dirty="0"/>
              <a:t> Yöntemleri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21</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pic>
        <p:nvPicPr>
          <p:cNvPr id="8" name="Resim 7">
            <a:extLst>
              <a:ext uri="{FF2B5EF4-FFF2-40B4-BE49-F238E27FC236}">
                <a16:creationId xmlns:a16="http://schemas.microsoft.com/office/drawing/2014/main" id="{6421400A-523D-45F0-982F-D287B5BAFA6E}"/>
              </a:ext>
            </a:extLst>
          </p:cNvPr>
          <p:cNvPicPr>
            <a:picLocks noChangeAspect="1"/>
          </p:cNvPicPr>
          <p:nvPr/>
        </p:nvPicPr>
        <p:blipFill>
          <a:blip r:embed="rId2"/>
          <a:stretch>
            <a:fillRect/>
          </a:stretch>
        </p:blipFill>
        <p:spPr>
          <a:xfrm>
            <a:off x="2057400" y="2671762"/>
            <a:ext cx="8077200" cy="1514475"/>
          </a:xfrm>
          <a:prstGeom prst="rect">
            <a:avLst/>
          </a:prstGeom>
        </p:spPr>
      </p:pic>
    </p:spTree>
    <p:extLst>
      <p:ext uri="{BB962C8B-B14F-4D97-AF65-F5344CB8AC3E}">
        <p14:creationId xmlns:p14="http://schemas.microsoft.com/office/powerpoint/2010/main" val="262713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5.Turtle Grafik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dirty="0"/>
              <a:t>Grafik çizme işleminde “</a:t>
            </a:r>
            <a:r>
              <a:rPr lang="tr-TR" dirty="0" err="1"/>
              <a:t>Turtle</a:t>
            </a:r>
            <a:r>
              <a:rPr lang="tr-TR" dirty="0"/>
              <a:t>” nesnesinin, çizim işlemi için kalemi modellediğini biliyoruz.</a:t>
            </a:r>
          </a:p>
          <a:p>
            <a:pPr fontAlgn="base"/>
            <a:r>
              <a:rPr lang="tr-TR" dirty="0"/>
              <a:t>Kendi “</a:t>
            </a:r>
            <a:r>
              <a:rPr lang="tr-TR" dirty="0" err="1"/>
              <a:t>Turtle</a:t>
            </a:r>
            <a:r>
              <a:rPr lang="tr-TR" dirty="0"/>
              <a:t>” nesnelerimizi tasarlayarak kullanabiliriz. Birden fazla kalem kullanmamız gerekirse bu, çok kullanışlı olacaktır.</a:t>
            </a:r>
          </a:p>
          <a:p>
            <a:pPr fontAlgn="base"/>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22</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14263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5.Turtle Grafik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fontScale="70000" lnSpcReduction="20000"/>
          </a:bodyPr>
          <a:lstStyle/>
          <a:p>
            <a:pPr marL="0" indent="0" fontAlgn="base">
              <a:buNone/>
            </a:pPr>
            <a:r>
              <a:rPr lang="tr-TR" dirty="0" err="1"/>
              <a:t>import</a:t>
            </a:r>
            <a:r>
              <a:rPr lang="tr-TR" dirty="0"/>
              <a:t> </a:t>
            </a:r>
            <a:r>
              <a:rPr lang="tr-TR" dirty="0" err="1"/>
              <a:t>turtle</a:t>
            </a:r>
            <a:endParaRPr lang="tr-TR" dirty="0"/>
          </a:p>
          <a:p>
            <a:pPr marL="0" indent="0" fontAlgn="base">
              <a:buNone/>
            </a:pPr>
            <a:r>
              <a:rPr lang="tr-TR" dirty="0"/>
              <a:t>t = </a:t>
            </a:r>
            <a:r>
              <a:rPr lang="tr-TR" dirty="0" err="1"/>
              <a:t>turtle.Turtle</a:t>
            </a:r>
            <a:r>
              <a:rPr lang="tr-TR" dirty="0"/>
              <a:t>()</a:t>
            </a:r>
            <a:r>
              <a:rPr lang="tr-TR" dirty="0">
                <a:solidFill>
                  <a:schemeClr val="accent3">
                    <a:lumMod val="75000"/>
                  </a:schemeClr>
                </a:solidFill>
              </a:rPr>
              <a:t> # Adı t olan yeni bir </a:t>
            </a:r>
            <a:r>
              <a:rPr lang="tr-TR" dirty="0" err="1">
                <a:solidFill>
                  <a:schemeClr val="accent3">
                    <a:lumMod val="75000"/>
                  </a:schemeClr>
                </a:solidFill>
              </a:rPr>
              <a:t>Turtle</a:t>
            </a:r>
            <a:r>
              <a:rPr lang="tr-TR" dirty="0">
                <a:solidFill>
                  <a:schemeClr val="accent3">
                    <a:lumMod val="75000"/>
                  </a:schemeClr>
                </a:solidFill>
              </a:rPr>
              <a:t>() nesnesi oluşturuluyor</a:t>
            </a:r>
          </a:p>
          <a:p>
            <a:pPr marL="0" indent="0" fontAlgn="base">
              <a:buNone/>
            </a:pPr>
            <a:r>
              <a:rPr lang="tr-TR" dirty="0" err="1"/>
              <a:t>t.pencolor</a:t>
            </a:r>
            <a:r>
              <a:rPr lang="tr-TR" dirty="0"/>
              <a:t>("</a:t>
            </a:r>
            <a:r>
              <a:rPr lang="tr-TR" dirty="0" err="1"/>
              <a:t>red</a:t>
            </a:r>
            <a:r>
              <a:rPr lang="tr-TR" dirty="0"/>
              <a:t>") </a:t>
            </a:r>
            <a:r>
              <a:rPr lang="tr-TR" dirty="0">
                <a:solidFill>
                  <a:schemeClr val="accent3">
                    <a:lumMod val="75000"/>
                  </a:schemeClr>
                </a:solidFill>
              </a:rPr>
              <a:t># t nesnesinin çizim kalemi rengi kırmızı olarak ayarlanıyor</a:t>
            </a:r>
          </a:p>
          <a:p>
            <a:pPr marL="0" indent="0" fontAlgn="base">
              <a:buNone/>
            </a:pPr>
            <a:r>
              <a:rPr lang="tr-TR" dirty="0" err="1"/>
              <a:t>t.forward</a:t>
            </a:r>
            <a:r>
              <a:rPr lang="tr-TR" dirty="0"/>
              <a:t>(200) </a:t>
            </a:r>
            <a:r>
              <a:rPr lang="tr-TR" dirty="0">
                <a:solidFill>
                  <a:schemeClr val="accent3">
                    <a:lumMod val="75000"/>
                  </a:schemeClr>
                </a:solidFill>
              </a:rPr>
              <a:t># t nesnesinin kalemi 200 birim ileri oynatılıyor ve dikdörtgenin alt kenarı çiziliyor</a:t>
            </a:r>
          </a:p>
          <a:p>
            <a:pPr marL="0" indent="0" fontAlgn="base">
              <a:buNone/>
            </a:pPr>
            <a:r>
              <a:rPr lang="tr-TR" dirty="0" err="1"/>
              <a:t>t.left</a:t>
            </a:r>
            <a:r>
              <a:rPr lang="tr-TR" dirty="0"/>
              <a:t>(90)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90 derece sola döndürülüyor</a:t>
            </a:r>
          </a:p>
          <a:p>
            <a:pPr marL="0" indent="0" fontAlgn="base">
              <a:buNone/>
            </a:pPr>
            <a:r>
              <a:rPr lang="tr-TR" dirty="0" err="1"/>
              <a:t>t.pencolor</a:t>
            </a:r>
            <a:r>
              <a:rPr lang="tr-TR" dirty="0"/>
              <a:t>("</a:t>
            </a:r>
            <a:r>
              <a:rPr lang="tr-TR" dirty="0" err="1"/>
              <a:t>blue</a:t>
            </a:r>
            <a:r>
              <a:rPr lang="tr-TR" dirty="0"/>
              <a:t>") </a:t>
            </a:r>
            <a:r>
              <a:rPr lang="tr-TR" dirty="0">
                <a:solidFill>
                  <a:schemeClr val="accent3">
                    <a:lumMod val="75000"/>
                  </a:schemeClr>
                </a:solidFill>
              </a:rPr>
              <a:t># t nesnesinin rengi mavi olarak değiştiriliyor</a:t>
            </a:r>
          </a:p>
          <a:p>
            <a:pPr marL="0" indent="0" fontAlgn="base">
              <a:buNone/>
            </a:pPr>
            <a:r>
              <a:rPr lang="tr-TR" dirty="0" err="1"/>
              <a:t>t.forward</a:t>
            </a:r>
            <a:r>
              <a:rPr lang="tr-TR" dirty="0"/>
              <a:t>(150) </a:t>
            </a:r>
            <a:r>
              <a:rPr lang="tr-TR" dirty="0">
                <a:solidFill>
                  <a:schemeClr val="accent3">
                    <a:lumMod val="75000"/>
                  </a:schemeClr>
                </a:solidFill>
              </a:rPr>
              <a:t># Sağ kenarın çizilmesi için </a:t>
            </a:r>
            <a:r>
              <a:rPr lang="tr-TR" dirty="0" err="1">
                <a:solidFill>
                  <a:schemeClr val="accent3">
                    <a:lumMod val="75000"/>
                  </a:schemeClr>
                </a:solidFill>
              </a:rPr>
              <a:t>Turtle</a:t>
            </a:r>
            <a:r>
              <a:rPr lang="tr-TR" dirty="0">
                <a:solidFill>
                  <a:schemeClr val="accent3">
                    <a:lumMod val="75000"/>
                  </a:schemeClr>
                </a:solidFill>
              </a:rPr>
              <a:t> 150 birim yukarı ilerletiliyor</a:t>
            </a:r>
          </a:p>
          <a:p>
            <a:pPr marL="0" indent="0" fontAlgn="base">
              <a:buNone/>
            </a:pPr>
            <a:r>
              <a:rPr lang="tr-TR" dirty="0" err="1"/>
              <a:t>t.left</a:t>
            </a:r>
            <a:r>
              <a:rPr lang="tr-TR" dirty="0"/>
              <a:t>(90)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90 derece sola döndürülüyor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23</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
        <p:nvSpPr>
          <p:cNvPr id="7" name="İçerik Yer Tutucusu 2">
            <a:extLst>
              <a:ext uri="{FF2B5EF4-FFF2-40B4-BE49-F238E27FC236}">
                <a16:creationId xmlns:a16="http://schemas.microsoft.com/office/drawing/2014/main" id="{680004F4-FE54-4189-802C-375FF93F5802}"/>
              </a:ext>
            </a:extLst>
          </p:cNvPr>
          <p:cNvSpPr txBox="1">
            <a:spLocks/>
          </p:cNvSpPr>
          <p:nvPr/>
        </p:nvSpPr>
        <p:spPr>
          <a:xfrm>
            <a:off x="5428588" y="1752600"/>
            <a:ext cx="5789613" cy="4229100"/>
          </a:xfrm>
          <a:prstGeom prst="rect">
            <a:avLst/>
          </a:prstGeom>
        </p:spPr>
        <p:txBody>
          <a:bodyPr vert="horz" lIns="91440" tIns="45720" rIns="91440" bIns="45720" rtlCol="0">
            <a:normAutofit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93192" lvl="1" indent="0" fontAlgn="base">
              <a:buNone/>
            </a:pPr>
            <a:r>
              <a:rPr lang="tr-TR" dirty="0" err="1"/>
              <a:t>t.pencolor</a:t>
            </a:r>
            <a:r>
              <a:rPr lang="tr-TR" dirty="0"/>
              <a:t>("</a:t>
            </a:r>
            <a:r>
              <a:rPr lang="tr-TR" dirty="0" err="1"/>
              <a:t>green</a:t>
            </a:r>
            <a:r>
              <a:rPr lang="tr-TR" dirty="0"/>
              <a:t>")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nesnesinin rengi yeşil olarak değiştiriliyor</a:t>
            </a:r>
          </a:p>
          <a:p>
            <a:pPr marL="393192" lvl="1" indent="0" fontAlgn="base">
              <a:buNone/>
            </a:pPr>
            <a:r>
              <a:rPr lang="tr-TR" dirty="0" err="1"/>
              <a:t>t.forward</a:t>
            </a:r>
            <a:r>
              <a:rPr lang="tr-TR" dirty="0"/>
              <a:t>(200) </a:t>
            </a:r>
            <a:r>
              <a:rPr lang="tr-TR" dirty="0">
                <a:solidFill>
                  <a:schemeClr val="accent3">
                    <a:lumMod val="75000"/>
                  </a:schemeClr>
                </a:solidFill>
              </a:rPr>
              <a:t># Dikdörtgenin üst kenarının çizilmesi için </a:t>
            </a:r>
            <a:r>
              <a:rPr lang="tr-TR" dirty="0" err="1">
                <a:solidFill>
                  <a:schemeClr val="accent3">
                    <a:lumMod val="75000"/>
                  </a:schemeClr>
                </a:solidFill>
              </a:rPr>
              <a:t>Turtle</a:t>
            </a:r>
            <a:r>
              <a:rPr lang="tr-TR" dirty="0">
                <a:solidFill>
                  <a:schemeClr val="accent3">
                    <a:lumMod val="75000"/>
                  </a:schemeClr>
                </a:solidFill>
              </a:rPr>
              <a:t> 200 birim ilerletiliyor.</a:t>
            </a:r>
          </a:p>
          <a:p>
            <a:pPr marL="393192" lvl="1" indent="0" fontAlgn="base">
              <a:buNone/>
            </a:pPr>
            <a:r>
              <a:rPr lang="tr-TR" dirty="0" err="1"/>
              <a:t>t.left</a:t>
            </a:r>
            <a:r>
              <a:rPr lang="tr-TR" dirty="0"/>
              <a:t>(90)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90 derece sola döndürülüyor</a:t>
            </a:r>
          </a:p>
          <a:p>
            <a:pPr marL="393192" lvl="1" indent="0" fontAlgn="base">
              <a:buNone/>
            </a:pPr>
            <a:r>
              <a:rPr lang="tr-TR" dirty="0" err="1"/>
              <a:t>t.pencolor</a:t>
            </a:r>
            <a:r>
              <a:rPr lang="tr-TR" dirty="0"/>
              <a:t>("</a:t>
            </a:r>
            <a:r>
              <a:rPr lang="tr-TR" dirty="0" err="1"/>
              <a:t>black</a:t>
            </a:r>
            <a:r>
              <a:rPr lang="tr-TR" dirty="0"/>
              <a:t>")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nesnesinin rengi siyah olarak değiştiriliyor</a:t>
            </a:r>
          </a:p>
          <a:p>
            <a:pPr marL="393192" lvl="1" indent="0" fontAlgn="base">
              <a:buNone/>
            </a:pPr>
            <a:r>
              <a:rPr lang="tr-TR" dirty="0" err="1"/>
              <a:t>t.forward</a:t>
            </a:r>
            <a:r>
              <a:rPr lang="tr-TR" dirty="0"/>
              <a:t>(150) </a:t>
            </a:r>
            <a:r>
              <a:rPr lang="tr-TR" dirty="0">
                <a:solidFill>
                  <a:schemeClr val="accent3">
                    <a:lumMod val="75000"/>
                  </a:schemeClr>
                </a:solidFill>
              </a:rPr>
              <a:t># Son kenar olan sol kenarın çizilmesi için </a:t>
            </a:r>
            <a:r>
              <a:rPr lang="tr-TR" dirty="0" err="1">
                <a:solidFill>
                  <a:schemeClr val="accent3">
                    <a:lumMod val="75000"/>
                  </a:schemeClr>
                </a:solidFill>
              </a:rPr>
              <a:t>Turtle</a:t>
            </a:r>
            <a:r>
              <a:rPr lang="tr-TR" dirty="0">
                <a:solidFill>
                  <a:schemeClr val="accent3">
                    <a:lumMod val="75000"/>
                  </a:schemeClr>
                </a:solidFill>
              </a:rPr>
              <a:t> 150 birim ilerletiliyor. </a:t>
            </a:r>
          </a:p>
          <a:p>
            <a:pPr marL="393192" lvl="1" indent="0" fontAlgn="base">
              <a:buNone/>
            </a:pPr>
            <a:r>
              <a:rPr lang="tr-TR" dirty="0" err="1"/>
              <a:t>t.hideturtle</a:t>
            </a:r>
            <a:r>
              <a:rPr lang="tr-TR" dirty="0"/>
              <a:t>()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gizleniyor</a:t>
            </a:r>
          </a:p>
          <a:p>
            <a:pPr marL="393192" lvl="1" indent="0" fontAlgn="base">
              <a:buNone/>
            </a:pPr>
            <a:r>
              <a:rPr lang="tr-TR" dirty="0" err="1"/>
              <a:t>mainloop</a:t>
            </a:r>
            <a:r>
              <a:rPr lang="tr-TR" dirty="0"/>
              <a:t>() </a:t>
            </a:r>
            <a:r>
              <a:rPr lang="tr-TR" dirty="0">
                <a:solidFill>
                  <a:schemeClr val="accent3">
                    <a:lumMod val="75000"/>
                  </a:schemeClr>
                </a:solidFill>
              </a:rPr>
              <a:t># Kullanıcıdan veri bekleniyor</a:t>
            </a:r>
          </a:p>
        </p:txBody>
      </p:sp>
      <p:pic>
        <p:nvPicPr>
          <p:cNvPr id="8" name="Resim 7">
            <a:extLst>
              <a:ext uri="{FF2B5EF4-FFF2-40B4-BE49-F238E27FC236}">
                <a16:creationId xmlns:a16="http://schemas.microsoft.com/office/drawing/2014/main" id="{65DC0E47-9BAF-40AC-8D3E-DC5299C6EAE7}"/>
              </a:ext>
            </a:extLst>
          </p:cNvPr>
          <p:cNvPicPr>
            <a:picLocks noChangeAspect="1"/>
          </p:cNvPicPr>
          <p:nvPr/>
        </p:nvPicPr>
        <p:blipFill>
          <a:blip r:embed="rId2"/>
          <a:stretch>
            <a:fillRect/>
          </a:stretch>
        </p:blipFill>
        <p:spPr>
          <a:xfrm>
            <a:off x="9327492" y="4354916"/>
            <a:ext cx="2740221" cy="1664885"/>
          </a:xfrm>
          <a:prstGeom prst="rect">
            <a:avLst/>
          </a:prstGeom>
        </p:spPr>
      </p:pic>
    </p:spTree>
    <p:extLst>
      <p:ext uri="{BB962C8B-B14F-4D97-AF65-F5344CB8AC3E}">
        <p14:creationId xmlns:p14="http://schemas.microsoft.com/office/powerpoint/2010/main" val="22163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5.Turtle Grafik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fontScale="70000" lnSpcReduction="20000"/>
          </a:bodyPr>
          <a:lstStyle/>
          <a:p>
            <a:pPr marL="0" indent="0" fontAlgn="base">
              <a:buNone/>
            </a:pPr>
            <a:r>
              <a:rPr lang="tr-TR" dirty="0" err="1"/>
              <a:t>import</a:t>
            </a:r>
            <a:r>
              <a:rPr lang="tr-TR" dirty="0"/>
              <a:t> </a:t>
            </a:r>
            <a:r>
              <a:rPr lang="tr-TR" dirty="0" err="1"/>
              <a:t>turtle</a:t>
            </a:r>
            <a:endParaRPr lang="tr-TR" dirty="0"/>
          </a:p>
          <a:p>
            <a:pPr marL="0" indent="0" fontAlgn="base">
              <a:buNone/>
            </a:pPr>
            <a:r>
              <a:rPr lang="tr-TR" dirty="0"/>
              <a:t>t = </a:t>
            </a:r>
            <a:r>
              <a:rPr lang="tr-TR" dirty="0" err="1"/>
              <a:t>turtle.Turtle</a:t>
            </a:r>
            <a:r>
              <a:rPr lang="tr-TR" dirty="0"/>
              <a:t>()</a:t>
            </a:r>
            <a:r>
              <a:rPr lang="tr-TR" dirty="0">
                <a:solidFill>
                  <a:schemeClr val="accent3">
                    <a:lumMod val="75000"/>
                  </a:schemeClr>
                </a:solidFill>
              </a:rPr>
              <a:t> # Adı t olan yeni bir </a:t>
            </a:r>
            <a:r>
              <a:rPr lang="tr-TR" dirty="0" err="1">
                <a:solidFill>
                  <a:schemeClr val="accent3">
                    <a:lumMod val="75000"/>
                  </a:schemeClr>
                </a:solidFill>
              </a:rPr>
              <a:t>Turtle</a:t>
            </a:r>
            <a:r>
              <a:rPr lang="tr-TR" dirty="0">
                <a:solidFill>
                  <a:schemeClr val="accent3">
                    <a:lumMod val="75000"/>
                  </a:schemeClr>
                </a:solidFill>
              </a:rPr>
              <a:t>() nesnesi oluşturuluyor</a:t>
            </a:r>
          </a:p>
          <a:p>
            <a:pPr marL="0" indent="0" fontAlgn="base">
              <a:buNone/>
            </a:pPr>
            <a:r>
              <a:rPr lang="tr-TR" dirty="0" err="1"/>
              <a:t>t.pencolor</a:t>
            </a:r>
            <a:r>
              <a:rPr lang="tr-TR" dirty="0"/>
              <a:t>("</a:t>
            </a:r>
            <a:r>
              <a:rPr lang="tr-TR" dirty="0" err="1"/>
              <a:t>red</a:t>
            </a:r>
            <a:r>
              <a:rPr lang="tr-TR" dirty="0"/>
              <a:t>") </a:t>
            </a:r>
            <a:r>
              <a:rPr lang="tr-TR" dirty="0">
                <a:solidFill>
                  <a:schemeClr val="accent3">
                    <a:lumMod val="75000"/>
                  </a:schemeClr>
                </a:solidFill>
              </a:rPr>
              <a:t># t nesnesinin çizim kalemi rengi kırmızı olarak ayarlanıyor</a:t>
            </a:r>
          </a:p>
          <a:p>
            <a:pPr marL="0" indent="0" fontAlgn="base">
              <a:buNone/>
            </a:pPr>
            <a:r>
              <a:rPr lang="tr-TR" dirty="0" err="1"/>
              <a:t>t.forward</a:t>
            </a:r>
            <a:r>
              <a:rPr lang="tr-TR" dirty="0"/>
              <a:t>(200) </a:t>
            </a:r>
            <a:r>
              <a:rPr lang="tr-TR" dirty="0">
                <a:solidFill>
                  <a:schemeClr val="accent3">
                    <a:lumMod val="75000"/>
                  </a:schemeClr>
                </a:solidFill>
              </a:rPr>
              <a:t># t nesnesinin kalemi 200 birim ileri oynatılıyor ve dikdörtgenin alt kenarı çiziliyor</a:t>
            </a:r>
          </a:p>
          <a:p>
            <a:pPr marL="0" indent="0" fontAlgn="base">
              <a:buNone/>
            </a:pPr>
            <a:r>
              <a:rPr lang="tr-TR" dirty="0" err="1"/>
              <a:t>t.left</a:t>
            </a:r>
            <a:r>
              <a:rPr lang="tr-TR" dirty="0"/>
              <a:t>(90)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90 derece sola döndürülüyor</a:t>
            </a:r>
          </a:p>
          <a:p>
            <a:pPr marL="0" indent="0" fontAlgn="base">
              <a:buNone/>
            </a:pPr>
            <a:r>
              <a:rPr lang="tr-TR" dirty="0" err="1"/>
              <a:t>t.pencolor</a:t>
            </a:r>
            <a:r>
              <a:rPr lang="tr-TR" dirty="0"/>
              <a:t>("</a:t>
            </a:r>
            <a:r>
              <a:rPr lang="tr-TR" dirty="0" err="1"/>
              <a:t>blue</a:t>
            </a:r>
            <a:r>
              <a:rPr lang="tr-TR" dirty="0"/>
              <a:t>") </a:t>
            </a:r>
            <a:r>
              <a:rPr lang="tr-TR" dirty="0">
                <a:solidFill>
                  <a:schemeClr val="accent3">
                    <a:lumMod val="75000"/>
                  </a:schemeClr>
                </a:solidFill>
              </a:rPr>
              <a:t># t nesnesinin rengi mavi olarak değiştiriliyor</a:t>
            </a:r>
          </a:p>
          <a:p>
            <a:pPr marL="0" indent="0" fontAlgn="base">
              <a:buNone/>
            </a:pPr>
            <a:r>
              <a:rPr lang="tr-TR" dirty="0" err="1"/>
              <a:t>t.forward</a:t>
            </a:r>
            <a:r>
              <a:rPr lang="tr-TR" dirty="0"/>
              <a:t>(150) </a:t>
            </a:r>
            <a:r>
              <a:rPr lang="tr-TR" dirty="0">
                <a:solidFill>
                  <a:schemeClr val="accent3">
                    <a:lumMod val="75000"/>
                  </a:schemeClr>
                </a:solidFill>
              </a:rPr>
              <a:t># Sağ kenarın çizilmesi için </a:t>
            </a:r>
            <a:r>
              <a:rPr lang="tr-TR" dirty="0" err="1">
                <a:solidFill>
                  <a:schemeClr val="accent3">
                    <a:lumMod val="75000"/>
                  </a:schemeClr>
                </a:solidFill>
              </a:rPr>
              <a:t>Turtle</a:t>
            </a:r>
            <a:r>
              <a:rPr lang="tr-TR" dirty="0">
                <a:solidFill>
                  <a:schemeClr val="accent3">
                    <a:lumMod val="75000"/>
                  </a:schemeClr>
                </a:solidFill>
              </a:rPr>
              <a:t> 150 birim yukarı ilerletiliyor</a:t>
            </a:r>
          </a:p>
          <a:p>
            <a:pPr marL="0" indent="0" fontAlgn="base">
              <a:buNone/>
            </a:pPr>
            <a:r>
              <a:rPr lang="tr-TR" dirty="0" err="1"/>
              <a:t>t.left</a:t>
            </a:r>
            <a:r>
              <a:rPr lang="tr-TR" dirty="0"/>
              <a:t>(90)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90 derece sola döndürülüyor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24</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
        <p:nvSpPr>
          <p:cNvPr id="7" name="İçerik Yer Tutucusu 2">
            <a:extLst>
              <a:ext uri="{FF2B5EF4-FFF2-40B4-BE49-F238E27FC236}">
                <a16:creationId xmlns:a16="http://schemas.microsoft.com/office/drawing/2014/main" id="{680004F4-FE54-4189-802C-375FF93F5802}"/>
              </a:ext>
            </a:extLst>
          </p:cNvPr>
          <p:cNvSpPr txBox="1">
            <a:spLocks/>
          </p:cNvSpPr>
          <p:nvPr/>
        </p:nvSpPr>
        <p:spPr>
          <a:xfrm>
            <a:off x="5428588" y="1752600"/>
            <a:ext cx="5789613" cy="4229100"/>
          </a:xfrm>
          <a:prstGeom prst="rect">
            <a:avLst/>
          </a:prstGeom>
        </p:spPr>
        <p:txBody>
          <a:bodyPr vert="horz" lIns="91440" tIns="45720" rIns="91440" bIns="45720" rtlCol="0">
            <a:normAutofit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93192" lvl="1" indent="0" fontAlgn="base">
              <a:buNone/>
            </a:pPr>
            <a:r>
              <a:rPr lang="tr-TR" dirty="0" err="1"/>
              <a:t>t.pencolor</a:t>
            </a:r>
            <a:r>
              <a:rPr lang="tr-TR" dirty="0"/>
              <a:t>("</a:t>
            </a:r>
            <a:r>
              <a:rPr lang="tr-TR" dirty="0" err="1"/>
              <a:t>green</a:t>
            </a:r>
            <a:r>
              <a:rPr lang="tr-TR" dirty="0"/>
              <a:t>")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nesnesinin rengi yeşil olarak değiştiriliyor</a:t>
            </a:r>
          </a:p>
          <a:p>
            <a:pPr marL="393192" lvl="1" indent="0" fontAlgn="base">
              <a:buNone/>
            </a:pPr>
            <a:r>
              <a:rPr lang="tr-TR" dirty="0" err="1"/>
              <a:t>t.forward</a:t>
            </a:r>
            <a:r>
              <a:rPr lang="tr-TR" dirty="0"/>
              <a:t>(200) </a:t>
            </a:r>
            <a:r>
              <a:rPr lang="tr-TR" dirty="0">
                <a:solidFill>
                  <a:schemeClr val="accent3">
                    <a:lumMod val="75000"/>
                  </a:schemeClr>
                </a:solidFill>
              </a:rPr>
              <a:t># Dikdörtgenin üst kenarının çizilmesi için </a:t>
            </a:r>
            <a:r>
              <a:rPr lang="tr-TR" dirty="0" err="1">
                <a:solidFill>
                  <a:schemeClr val="accent3">
                    <a:lumMod val="75000"/>
                  </a:schemeClr>
                </a:solidFill>
              </a:rPr>
              <a:t>Turtle</a:t>
            </a:r>
            <a:r>
              <a:rPr lang="tr-TR" dirty="0">
                <a:solidFill>
                  <a:schemeClr val="accent3">
                    <a:lumMod val="75000"/>
                  </a:schemeClr>
                </a:solidFill>
              </a:rPr>
              <a:t> 200 birim ilerletiliyor.</a:t>
            </a:r>
          </a:p>
          <a:p>
            <a:pPr marL="393192" lvl="1" indent="0" fontAlgn="base">
              <a:buNone/>
            </a:pPr>
            <a:r>
              <a:rPr lang="tr-TR" dirty="0" err="1"/>
              <a:t>t.left</a:t>
            </a:r>
            <a:r>
              <a:rPr lang="tr-TR" dirty="0"/>
              <a:t>(90)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90 derece sola döndürülüyor</a:t>
            </a:r>
          </a:p>
          <a:p>
            <a:pPr marL="393192" lvl="1" indent="0" fontAlgn="base">
              <a:buNone/>
            </a:pPr>
            <a:r>
              <a:rPr lang="tr-TR" dirty="0" err="1"/>
              <a:t>t.pencolor</a:t>
            </a:r>
            <a:r>
              <a:rPr lang="tr-TR" dirty="0"/>
              <a:t>("</a:t>
            </a:r>
            <a:r>
              <a:rPr lang="tr-TR" dirty="0" err="1"/>
              <a:t>black</a:t>
            </a:r>
            <a:r>
              <a:rPr lang="tr-TR" dirty="0"/>
              <a:t>")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nesnesinin rengi siyah olarak değiştiriliyor</a:t>
            </a:r>
          </a:p>
          <a:p>
            <a:pPr marL="393192" lvl="1" indent="0" fontAlgn="base">
              <a:buNone/>
            </a:pPr>
            <a:r>
              <a:rPr lang="tr-TR" dirty="0" err="1"/>
              <a:t>t.forward</a:t>
            </a:r>
            <a:r>
              <a:rPr lang="tr-TR" dirty="0"/>
              <a:t>(150) </a:t>
            </a:r>
            <a:r>
              <a:rPr lang="tr-TR" dirty="0">
                <a:solidFill>
                  <a:schemeClr val="accent3">
                    <a:lumMod val="75000"/>
                  </a:schemeClr>
                </a:solidFill>
              </a:rPr>
              <a:t># Son kenar olan sol kenarın çizilmesi için </a:t>
            </a:r>
            <a:r>
              <a:rPr lang="tr-TR" dirty="0" err="1">
                <a:solidFill>
                  <a:schemeClr val="accent3">
                    <a:lumMod val="75000"/>
                  </a:schemeClr>
                </a:solidFill>
              </a:rPr>
              <a:t>Turtle</a:t>
            </a:r>
            <a:r>
              <a:rPr lang="tr-TR" dirty="0">
                <a:solidFill>
                  <a:schemeClr val="accent3">
                    <a:lumMod val="75000"/>
                  </a:schemeClr>
                </a:solidFill>
              </a:rPr>
              <a:t> 150 birim ilerletiliyor. </a:t>
            </a:r>
          </a:p>
          <a:p>
            <a:pPr marL="393192" lvl="1" indent="0" fontAlgn="base">
              <a:buNone/>
            </a:pPr>
            <a:r>
              <a:rPr lang="tr-TR" dirty="0" err="1"/>
              <a:t>t.hideturtle</a:t>
            </a:r>
            <a:r>
              <a:rPr lang="tr-TR" dirty="0"/>
              <a:t>() </a:t>
            </a:r>
            <a:r>
              <a:rPr lang="tr-TR" dirty="0">
                <a:solidFill>
                  <a:schemeClr val="accent3">
                    <a:lumMod val="75000"/>
                  </a:schemeClr>
                </a:solidFill>
              </a:rPr>
              <a:t># </a:t>
            </a:r>
            <a:r>
              <a:rPr lang="tr-TR" dirty="0" err="1">
                <a:solidFill>
                  <a:schemeClr val="accent3">
                    <a:lumMod val="75000"/>
                  </a:schemeClr>
                </a:solidFill>
              </a:rPr>
              <a:t>Turtle</a:t>
            </a:r>
            <a:r>
              <a:rPr lang="tr-TR" dirty="0">
                <a:solidFill>
                  <a:schemeClr val="accent3">
                    <a:lumMod val="75000"/>
                  </a:schemeClr>
                </a:solidFill>
              </a:rPr>
              <a:t> gizleniyor</a:t>
            </a:r>
          </a:p>
          <a:p>
            <a:pPr marL="393192" lvl="1" indent="0" fontAlgn="base">
              <a:buNone/>
            </a:pPr>
            <a:r>
              <a:rPr lang="tr-TR" dirty="0" err="1"/>
              <a:t>mainloop</a:t>
            </a:r>
            <a:r>
              <a:rPr lang="tr-TR" dirty="0"/>
              <a:t>() </a:t>
            </a:r>
            <a:r>
              <a:rPr lang="tr-TR" dirty="0">
                <a:solidFill>
                  <a:schemeClr val="accent3">
                    <a:lumMod val="75000"/>
                  </a:schemeClr>
                </a:solidFill>
              </a:rPr>
              <a:t># Kullanıcıdan veri bekleniyor</a:t>
            </a:r>
          </a:p>
        </p:txBody>
      </p:sp>
      <p:pic>
        <p:nvPicPr>
          <p:cNvPr id="8" name="Resim 7">
            <a:extLst>
              <a:ext uri="{FF2B5EF4-FFF2-40B4-BE49-F238E27FC236}">
                <a16:creationId xmlns:a16="http://schemas.microsoft.com/office/drawing/2014/main" id="{65DC0E47-9BAF-40AC-8D3E-DC5299C6EAE7}"/>
              </a:ext>
            </a:extLst>
          </p:cNvPr>
          <p:cNvPicPr>
            <a:picLocks noChangeAspect="1"/>
          </p:cNvPicPr>
          <p:nvPr/>
        </p:nvPicPr>
        <p:blipFill>
          <a:blip r:embed="rId2"/>
          <a:stretch>
            <a:fillRect/>
          </a:stretch>
        </p:blipFill>
        <p:spPr>
          <a:xfrm>
            <a:off x="9327492" y="4354916"/>
            <a:ext cx="2740221" cy="1664885"/>
          </a:xfrm>
          <a:prstGeom prst="rect">
            <a:avLst/>
          </a:prstGeom>
        </p:spPr>
      </p:pic>
    </p:spTree>
    <p:extLst>
      <p:ext uri="{BB962C8B-B14F-4D97-AF65-F5344CB8AC3E}">
        <p14:creationId xmlns:p14="http://schemas.microsoft.com/office/powerpoint/2010/main" val="186710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1.Nesne Kavramı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dirty="0"/>
              <a:t>Günümüzde yazılım geliştirme daha çok yazılımların donanım gibi kullanıldığı bileşenlere dayanmaktadır. </a:t>
            </a:r>
          </a:p>
          <a:p>
            <a:pPr fontAlgn="base"/>
            <a:r>
              <a:rPr lang="tr-TR" dirty="0"/>
              <a:t>Bir yazılım sistemi var olan yazılım oluşturma blokları üzerine inşa edilir. </a:t>
            </a:r>
            <a:r>
              <a:rPr lang="tr-TR" dirty="0" err="1"/>
              <a:t>Python</a:t>
            </a:r>
            <a:r>
              <a:rPr lang="tr-TR" dirty="0"/>
              <a:t>, farklı yapıdaki blokları ve bileşenleri desteklemektedir.</a:t>
            </a:r>
          </a:p>
          <a:p>
            <a:pPr fontAlgn="base"/>
            <a:r>
              <a:rPr lang="tr-TR" dirty="0" err="1"/>
              <a:t>Python</a:t>
            </a:r>
            <a:r>
              <a:rPr lang="tr-TR" dirty="0"/>
              <a:t> nesne yönelimli bir programlama dilidir. Nesne yönelimli programlama dili programcının nesneleri tanımlamasına, oluşturmasına ve yönetmesine olanak sağlar. </a:t>
            </a:r>
          </a:p>
          <a:p>
            <a:pPr fontAlgn="base"/>
            <a:r>
              <a:rPr lang="tr-TR" dirty="0"/>
              <a:t>Nesneler, veri ve fonksiyonları bir araya toplar. Diğer değişkenler gibi </a:t>
            </a:r>
            <a:r>
              <a:rPr lang="tr-TR" dirty="0" err="1"/>
              <a:t>Python</a:t>
            </a:r>
            <a:r>
              <a:rPr lang="tr-TR" dirty="0"/>
              <a:t> nesnelerinin de tipi ve sınıfı vardır.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298910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2.Nesneleri Kullanmak</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dirty="0"/>
              <a:t>Bir nesne bir sınıfa örnek olarak verilebilir. Aslında başından beridir nesneleri kullanıyoruz ama detaylı bir biçimde şimdi inceleyeceğiz. Tam sayılar, reel sayılar, diziler ve fonksiyonlar </a:t>
            </a:r>
            <a:r>
              <a:rPr lang="tr-TR" dirty="0" err="1"/>
              <a:t>Python</a:t>
            </a:r>
            <a:r>
              <a:rPr lang="tr-TR" dirty="0"/>
              <a:t> için birer nesnedir. </a:t>
            </a:r>
          </a:p>
          <a:p>
            <a:pPr fontAlgn="base"/>
            <a:r>
              <a:rPr lang="tr-TR" dirty="0"/>
              <a:t>Fonksiyonların dışında genel olarak nesneleri pasif veri olarak kullandık. Bir değişkene tam sayı atayarak daha sonra o değişkenin değerini kullanabiliriz. “+” operatörü ile iki reel sayıyı ya da iki kelimeyi toplayabiliriz.</a:t>
            </a:r>
          </a:p>
          <a:p>
            <a:pPr fontAlgn="base"/>
            <a:r>
              <a:rPr lang="tr-TR" dirty="0"/>
              <a:t>Fonksiyonlara nesne yollayabilir ve sonucu nesne olarak alabiliriz.</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330550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2.Nesneleri Kullanmak</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fontAlgn="base"/>
            <a:r>
              <a:rPr lang="tr-TR" dirty="0"/>
              <a:t>Tipik bir nesne iki bölümden oluşur: veri ve metotlar. Örnek değişken ait olduğu nesne tarafından temsil edilen değişken anlamına gelir ve nesne de bir sınıf örneğidir. Örnek değişkenler için diğer isimler, özellik ve alanları da kapsamaktadır.</a:t>
            </a:r>
          </a:p>
          <a:p>
            <a:pPr fontAlgn="base"/>
            <a:r>
              <a:rPr lang="tr-TR" dirty="0"/>
              <a:t>Metotlar fonksiyon gibidir ve operatör olarak da ifade edilir. Bir nesne için örnek değişkenler ve metotlar nesnenin üyeleri olarak bilinir. “Nesneyi kullanan kod, nesne istemcisidir ve nesne istemcilere servis sunmaktadır.” şeklinde açıklanır.</a:t>
            </a:r>
          </a:p>
          <a:p>
            <a:pPr fontAlgn="base"/>
            <a:r>
              <a:rPr lang="tr-TR" dirty="0"/>
              <a:t>Bir nesne tarafından sunulan servisler basit fonksiyonlara göre daha ayrıntılıdır. Bunun nedeni ise nesneler değişken içinde kolay veri korur çünkü nesnelerin örnek değişkenler içinde veri koruması daha kolaydır.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393452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3.Dizi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fontAlgn="base">
              <a:buNone/>
            </a:pPr>
            <a:r>
              <a:rPr lang="tr-TR" dirty="0"/>
              <a:t>Dizi nesnelerinin nasıl oluşturulacağını </a:t>
            </a:r>
            <a:r>
              <a:rPr lang="tr-TR" dirty="0" err="1"/>
              <a:t>str</a:t>
            </a:r>
            <a:r>
              <a:rPr lang="tr-TR" dirty="0"/>
              <a:t> örneği ile inceleyelim. Nesneler veri ve diziyi oluşturan veri diziyi oluşturan karakterlerin sıralaması hâline gelir.</a:t>
            </a:r>
          </a:p>
          <a:p>
            <a:pPr marL="0" indent="0" fontAlgn="base">
              <a:buNone/>
            </a:pPr>
            <a:r>
              <a:rPr lang="tr-TR" dirty="0"/>
              <a:t>Şimdi </a:t>
            </a:r>
            <a:r>
              <a:rPr lang="tr-TR" dirty="0" err="1"/>
              <a:t>str</a:t>
            </a:r>
            <a:r>
              <a:rPr lang="tr-TR" dirty="0"/>
              <a:t> metotlarını inceleyelim.</a:t>
            </a:r>
          </a:p>
          <a:p>
            <a:pPr marL="457200" lvl="1" indent="0" fontAlgn="base">
              <a:buNone/>
            </a:pPr>
            <a:r>
              <a:rPr lang="tr-TR" b="1" dirty="0"/>
              <a:t>ad = </a:t>
            </a:r>
            <a:r>
              <a:rPr lang="tr-TR" b="1" dirty="0" err="1"/>
              <a:t>input</a:t>
            </a:r>
            <a:r>
              <a:rPr lang="tr-TR" b="1" dirty="0"/>
              <a:t>(“Adını yaz: “)</a:t>
            </a:r>
          </a:p>
          <a:p>
            <a:pPr marL="457200" lvl="1" indent="0" fontAlgn="base">
              <a:buNone/>
            </a:pPr>
            <a:r>
              <a:rPr lang="tr-TR" b="1" dirty="0" err="1"/>
              <a:t>print</a:t>
            </a:r>
            <a:r>
              <a:rPr lang="tr-TR" b="1" dirty="0"/>
              <a:t>(“Merhaba ” + </a:t>
            </a:r>
            <a:r>
              <a:rPr lang="tr-TR" b="1" dirty="0" err="1"/>
              <a:t>ad.upper</a:t>
            </a:r>
            <a:r>
              <a:rPr lang="tr-TR" b="1" dirty="0"/>
              <a:t>() + “, nasılsın?”)</a:t>
            </a:r>
          </a:p>
          <a:p>
            <a:pPr marL="64008" indent="0" fontAlgn="base">
              <a:buNone/>
            </a:pPr>
            <a:r>
              <a:rPr lang="tr-TR" dirty="0"/>
              <a:t>Bu kodlama ile kullanıcı tarafından girilen dizideki bütün karakterler büyük harfe çevrilir.</a:t>
            </a:r>
          </a:p>
          <a:p>
            <a:pPr marL="457200" lvl="1" indent="0" fontAlgn="base">
              <a:buNone/>
            </a:pPr>
            <a:r>
              <a:rPr lang="tr-TR" b="1" dirty="0"/>
              <a:t>Adını yaz: Filiz</a:t>
            </a:r>
          </a:p>
          <a:p>
            <a:pPr marL="457200" lvl="1" indent="0" fontAlgn="base">
              <a:buNone/>
            </a:pPr>
            <a:r>
              <a:rPr lang="tr-TR" b="1" dirty="0"/>
              <a:t>Merhaba FİLİZ, nasılsın?</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Tree>
    <p:extLst>
      <p:ext uri="{BB962C8B-B14F-4D97-AF65-F5344CB8AC3E}">
        <p14:creationId xmlns:p14="http://schemas.microsoft.com/office/powerpoint/2010/main" val="34368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3.Dizi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fontAlgn="base">
              <a:buNone/>
            </a:pPr>
            <a:r>
              <a:rPr lang="tr-TR" dirty="0" err="1"/>
              <a:t>print</a:t>
            </a:r>
            <a:r>
              <a:rPr lang="tr-TR" dirty="0"/>
              <a:t> ifadesinde yer alan </a:t>
            </a:r>
            <a:r>
              <a:rPr lang="tr-TR" dirty="0" err="1"/>
              <a:t>ad.upper</a:t>
            </a:r>
            <a:r>
              <a:rPr lang="tr-TR" dirty="0"/>
              <a:t>() komutu ile bir metot çağrılmaktadır. Genel olarak bir metot çağırmanın biçimi şu şekildedir:</a:t>
            </a:r>
          </a:p>
          <a:p>
            <a:pPr marL="0" indent="0" fontAlgn="base">
              <a:buNone/>
            </a:pPr>
            <a:endParaRPr lang="tr-TR" dirty="0"/>
          </a:p>
          <a:p>
            <a:pPr fontAlgn="base"/>
            <a:r>
              <a:rPr lang="tr-TR" dirty="0"/>
              <a:t>Bir önceki örnekte “name” bir dizi nesnesini çağırmaktadır.</a:t>
            </a:r>
          </a:p>
          <a:p>
            <a:pPr fontAlgn="base"/>
            <a:r>
              <a:rPr lang="tr-TR" dirty="0"/>
              <a:t>“.” (nokta) nesneye bağlı olarak çağırılacak metot ile bağ kurulduğunu ifade eder.</a:t>
            </a:r>
          </a:p>
          <a:p>
            <a:pPr fontAlgn="base"/>
            <a:r>
              <a:rPr lang="tr-TR" dirty="0"/>
              <a:t>“metot adı” çağırılan ve çalışacak olan metot adıdır.</a:t>
            </a:r>
          </a:p>
          <a:p>
            <a:pPr fontAlgn="base"/>
            <a:r>
              <a:rPr lang="tr-TR" dirty="0"/>
              <a:t>“parametre listesi” metoda gönderilen ve virgülle ayrılmış parametre listesidir. Bazı metotlar parametre istemez, o zaman bu liste boş olabilir.</a:t>
            </a:r>
          </a:p>
          <a:p>
            <a:pPr marL="0" indent="0" fontAlgn="base">
              <a:buNone/>
            </a:pPr>
            <a:endParaRPr lang="tr-TR" b="1"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pic>
        <p:nvPicPr>
          <p:cNvPr id="8" name="Resim 7">
            <a:extLst>
              <a:ext uri="{FF2B5EF4-FFF2-40B4-BE49-F238E27FC236}">
                <a16:creationId xmlns:a16="http://schemas.microsoft.com/office/drawing/2014/main" id="{7874D1F9-B998-4BB4-A4E0-B5939ECDCC33}"/>
              </a:ext>
            </a:extLst>
          </p:cNvPr>
          <p:cNvPicPr>
            <a:picLocks noChangeAspect="1"/>
          </p:cNvPicPr>
          <p:nvPr/>
        </p:nvPicPr>
        <p:blipFill>
          <a:blip r:embed="rId2"/>
          <a:stretch>
            <a:fillRect/>
          </a:stretch>
        </p:blipFill>
        <p:spPr>
          <a:xfrm>
            <a:off x="3595574" y="2617061"/>
            <a:ext cx="4997678" cy="534511"/>
          </a:xfrm>
          <a:prstGeom prst="rect">
            <a:avLst/>
          </a:prstGeom>
        </p:spPr>
      </p:pic>
    </p:spTree>
    <p:extLst>
      <p:ext uri="{BB962C8B-B14F-4D97-AF65-F5344CB8AC3E}">
        <p14:creationId xmlns:p14="http://schemas.microsoft.com/office/powerpoint/2010/main" val="402482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3.Dizi Nesneleri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62500" lnSpcReduction="20000"/>
          </a:bodyPr>
          <a:lstStyle/>
          <a:p>
            <a:pPr marL="0" indent="0" fontAlgn="base">
              <a:buNone/>
            </a:pPr>
            <a:r>
              <a:rPr lang="tr-TR" dirty="0"/>
              <a:t>Metoda gönderilen parametre listesi, fonksiyona gönderilen parametre listesi ile tamamen aynı biçimde davranır. Bu nedenle metotlar da geri değer döndürebilir.</a:t>
            </a:r>
          </a:p>
          <a:p>
            <a:pPr marL="0" indent="0" fontAlgn="base">
              <a:buNone/>
            </a:pPr>
            <a:r>
              <a:rPr lang="tr-TR" dirty="0"/>
              <a:t>Aşağıdaki örnekte </a:t>
            </a:r>
            <a:r>
              <a:rPr lang="tr-TR" dirty="0" err="1"/>
              <a:t>rjust</a:t>
            </a:r>
            <a:r>
              <a:rPr lang="tr-TR" dirty="0"/>
              <a:t> komutu metni sağa hizalamak için kullanılmaktadır.</a:t>
            </a:r>
          </a:p>
          <a:p>
            <a:pPr marL="393192" lvl="1" indent="0" fontAlgn="base">
              <a:buNone/>
            </a:pPr>
            <a:r>
              <a:rPr lang="tr-TR" b="1" dirty="0"/>
              <a:t>kelime = “ABCD”</a:t>
            </a:r>
          </a:p>
          <a:p>
            <a:pPr marL="393192" lvl="1" indent="0" fontAlgn="base">
              <a:buNone/>
            </a:pPr>
            <a:r>
              <a:rPr lang="tr-TR" b="1" dirty="0" err="1"/>
              <a:t>print</a:t>
            </a:r>
            <a:r>
              <a:rPr lang="tr-TR" b="1" dirty="0"/>
              <a:t>(</a:t>
            </a:r>
            <a:r>
              <a:rPr lang="tr-TR" b="1" dirty="0" err="1"/>
              <a:t>kelime.rjust</a:t>
            </a:r>
            <a:r>
              <a:rPr lang="tr-TR" b="1" dirty="0"/>
              <a:t>(10, “*”))</a:t>
            </a:r>
          </a:p>
          <a:p>
            <a:pPr marL="393192" lvl="1" indent="0" fontAlgn="base">
              <a:buNone/>
            </a:pPr>
            <a:r>
              <a:rPr lang="tr-TR" b="1" dirty="0" err="1"/>
              <a:t>print</a:t>
            </a:r>
            <a:r>
              <a:rPr lang="tr-TR" b="1" dirty="0"/>
              <a:t>(</a:t>
            </a:r>
            <a:r>
              <a:rPr lang="tr-TR" b="1" dirty="0" err="1"/>
              <a:t>kelime.rjust</a:t>
            </a:r>
            <a:r>
              <a:rPr lang="tr-TR" b="1" dirty="0"/>
              <a:t>(3, “*”))</a:t>
            </a:r>
          </a:p>
          <a:p>
            <a:pPr marL="393192" lvl="1" indent="0" fontAlgn="base">
              <a:buNone/>
            </a:pPr>
            <a:r>
              <a:rPr lang="tr-TR" b="1" dirty="0" err="1"/>
              <a:t>print</a:t>
            </a:r>
            <a:r>
              <a:rPr lang="tr-TR" b="1" dirty="0"/>
              <a:t>(</a:t>
            </a:r>
            <a:r>
              <a:rPr lang="tr-TR" b="1" dirty="0" err="1"/>
              <a:t>kelime.rjust</a:t>
            </a:r>
            <a:r>
              <a:rPr lang="tr-TR" b="1" dirty="0"/>
              <a:t>(15, “&gt;”))</a:t>
            </a:r>
          </a:p>
          <a:p>
            <a:pPr marL="393192" lvl="1" indent="0" fontAlgn="base">
              <a:buNone/>
            </a:pPr>
            <a:r>
              <a:rPr lang="tr-TR" b="1" dirty="0" err="1"/>
              <a:t>print</a:t>
            </a:r>
            <a:r>
              <a:rPr lang="tr-TR" b="1" dirty="0"/>
              <a:t>(</a:t>
            </a:r>
            <a:r>
              <a:rPr lang="tr-TR" b="1" dirty="0" err="1"/>
              <a:t>kelime.rjust</a:t>
            </a:r>
            <a:r>
              <a:rPr lang="tr-TR" b="1" dirty="0"/>
              <a:t>(10))******ABCD</a:t>
            </a:r>
          </a:p>
          <a:p>
            <a:pPr marL="0" indent="0" fontAlgn="base">
              <a:buNone/>
            </a:pPr>
            <a:r>
              <a:rPr lang="tr-TR" dirty="0"/>
              <a:t>Ekran Çıktısı</a:t>
            </a:r>
          </a:p>
          <a:p>
            <a:pPr marL="393192" lvl="1" indent="0" fontAlgn="base">
              <a:buNone/>
            </a:pPr>
            <a:r>
              <a:rPr lang="tr-TR" b="1" dirty="0"/>
              <a:t>******ABCD</a:t>
            </a:r>
          </a:p>
          <a:p>
            <a:pPr marL="393192" lvl="1" indent="0" fontAlgn="base">
              <a:buNone/>
            </a:pPr>
            <a:r>
              <a:rPr lang="tr-TR" b="1" dirty="0"/>
              <a:t>ABCD</a:t>
            </a:r>
          </a:p>
          <a:p>
            <a:pPr marL="393192" lvl="1" indent="0" fontAlgn="base">
              <a:buNone/>
            </a:pPr>
            <a:r>
              <a:rPr lang="tr-TR" b="1" dirty="0"/>
              <a:t>&gt;&gt;&gt;&gt;&gt;&gt;&gt;&gt;&gt;ABCD</a:t>
            </a:r>
          </a:p>
          <a:p>
            <a:pPr marL="393192" lvl="1" indent="0" fontAlgn="base">
              <a:buNone/>
            </a:pPr>
            <a:r>
              <a:rPr lang="tr-TR" b="1" dirty="0"/>
              <a:t>ABCD</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sp>
        <p:nvSpPr>
          <p:cNvPr id="9" name="İçerik Yer Tutucusu 2">
            <a:extLst>
              <a:ext uri="{FF2B5EF4-FFF2-40B4-BE49-F238E27FC236}">
                <a16:creationId xmlns:a16="http://schemas.microsoft.com/office/drawing/2014/main" id="{9B00CFA5-02EB-4DAA-8199-B51E5F9244E8}"/>
              </a:ext>
            </a:extLst>
          </p:cNvPr>
          <p:cNvSpPr txBox="1">
            <a:spLocks/>
          </p:cNvSpPr>
          <p:nvPr/>
        </p:nvSpPr>
        <p:spPr>
          <a:xfrm>
            <a:off x="4531942" y="2569346"/>
            <a:ext cx="5246811" cy="3396449"/>
          </a:xfrm>
          <a:prstGeom prst="rect">
            <a:avLst/>
          </a:prstGeom>
        </p:spPr>
        <p:txBody>
          <a:bodyPr vert="horz" lIns="91440" tIns="45720" rIns="91440" bIns="45720" rtlCol="0">
            <a:normAutofit fontScale="850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fontAlgn="base">
              <a:buNone/>
            </a:pPr>
            <a:r>
              <a:rPr lang="tr-TR" dirty="0" err="1">
                <a:solidFill>
                  <a:schemeClr val="accent3">
                    <a:lumMod val="75000"/>
                  </a:schemeClr>
                </a:solidFill>
              </a:rPr>
              <a:t>kelime.rjust</a:t>
            </a:r>
            <a:r>
              <a:rPr lang="tr-TR" dirty="0">
                <a:solidFill>
                  <a:schemeClr val="accent3">
                    <a:lumMod val="75000"/>
                  </a:schemeClr>
                </a:solidFill>
              </a:rPr>
              <a:t>(10, “*”) 10 karakterlik bir alan içinde boşluklara “*” değeri vererek “ABCD” dizisini sağa dayalı yazar.</a:t>
            </a:r>
          </a:p>
          <a:p>
            <a:pPr marL="0" indent="0" fontAlgn="base">
              <a:buNone/>
            </a:pPr>
            <a:r>
              <a:rPr lang="tr-TR" dirty="0" err="1">
                <a:solidFill>
                  <a:schemeClr val="accent3">
                    <a:lumMod val="75000"/>
                  </a:schemeClr>
                </a:solidFill>
              </a:rPr>
              <a:t>kelime.rjust</a:t>
            </a:r>
            <a:r>
              <a:rPr lang="tr-TR" dirty="0">
                <a:solidFill>
                  <a:schemeClr val="accent3">
                    <a:lumMod val="75000"/>
                  </a:schemeClr>
                </a:solidFill>
              </a:rPr>
              <a:t>(3, “*”) komutu belirtilen değer dizi boyutundan daha küçük olduğu için bir işlem yapamaz.</a:t>
            </a:r>
          </a:p>
          <a:p>
            <a:pPr marL="0" indent="0" fontAlgn="base">
              <a:buNone/>
            </a:pPr>
            <a:r>
              <a:rPr lang="tr-TR" dirty="0" err="1">
                <a:solidFill>
                  <a:schemeClr val="accent3">
                    <a:lumMod val="75000"/>
                  </a:schemeClr>
                </a:solidFill>
              </a:rPr>
              <a:t>kelime.rjust</a:t>
            </a:r>
            <a:r>
              <a:rPr lang="tr-TR" dirty="0">
                <a:solidFill>
                  <a:schemeClr val="accent3">
                    <a:lumMod val="75000"/>
                  </a:schemeClr>
                </a:solidFill>
              </a:rPr>
              <a:t>(15, “&gt;”) 15 karakterlik bir alan içinde boşluklara “&gt;” değeri vererek “ABCD” dizisini sağa dayalı yazar.</a:t>
            </a:r>
          </a:p>
          <a:p>
            <a:pPr marL="0" indent="0" fontAlgn="base">
              <a:buNone/>
            </a:pPr>
            <a:r>
              <a:rPr lang="tr-TR" dirty="0" err="1">
                <a:solidFill>
                  <a:schemeClr val="accent3">
                    <a:lumMod val="75000"/>
                  </a:schemeClr>
                </a:solidFill>
              </a:rPr>
              <a:t>kelime.rjust</a:t>
            </a:r>
            <a:r>
              <a:rPr lang="tr-TR" dirty="0">
                <a:solidFill>
                  <a:schemeClr val="accent3">
                    <a:lumMod val="75000"/>
                  </a:schemeClr>
                </a:solidFill>
              </a:rPr>
              <a:t>(10) ise boş alanlara basılacak varsayılan karakterin boşluk olduğunu belirtmektedir.</a:t>
            </a:r>
            <a:endParaRPr lang="tr-TR" b="1" dirty="0">
              <a:solidFill>
                <a:schemeClr val="accent3">
                  <a:lumMod val="75000"/>
                </a:schemeClr>
              </a:solidFill>
            </a:endParaRPr>
          </a:p>
        </p:txBody>
      </p:sp>
    </p:spTree>
    <p:extLst>
      <p:ext uri="{BB962C8B-B14F-4D97-AF65-F5344CB8AC3E}">
        <p14:creationId xmlns:p14="http://schemas.microsoft.com/office/powerpoint/2010/main" val="9013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3.1  </a:t>
            </a:r>
            <a:r>
              <a:rPr lang="tr-TR" dirty="0" err="1"/>
              <a:t>str</a:t>
            </a:r>
            <a:r>
              <a:rPr lang="tr-TR" dirty="0"/>
              <a:t> Nesnesi İçin Yöntemler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fontAlgn="base">
              <a:buNone/>
            </a:pPr>
            <a:endParaRPr lang="tr-TR" b="1"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25.01.2018</a:t>
            </a:fld>
            <a:endParaRPr lang="tr-TR"/>
          </a:p>
        </p:txBody>
      </p:sp>
      <p:pic>
        <p:nvPicPr>
          <p:cNvPr id="7" name="Resim 6">
            <a:extLst>
              <a:ext uri="{FF2B5EF4-FFF2-40B4-BE49-F238E27FC236}">
                <a16:creationId xmlns:a16="http://schemas.microsoft.com/office/drawing/2014/main" id="{4E027F57-D21C-4D3C-BEF6-C064899469DB}"/>
              </a:ext>
            </a:extLst>
          </p:cNvPr>
          <p:cNvPicPr>
            <a:picLocks noChangeAspect="1"/>
          </p:cNvPicPr>
          <p:nvPr/>
        </p:nvPicPr>
        <p:blipFill>
          <a:blip r:embed="rId2"/>
          <a:stretch>
            <a:fillRect/>
          </a:stretch>
        </p:blipFill>
        <p:spPr>
          <a:xfrm>
            <a:off x="2074863" y="1752600"/>
            <a:ext cx="8039100" cy="4067175"/>
          </a:xfrm>
          <a:prstGeom prst="rect">
            <a:avLst/>
          </a:prstGeom>
        </p:spPr>
      </p:pic>
    </p:spTree>
    <p:extLst>
      <p:ext uri="{BB962C8B-B14F-4D97-AF65-F5344CB8AC3E}">
        <p14:creationId xmlns:p14="http://schemas.microsoft.com/office/powerpoint/2010/main" val="329452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440</TotalTime>
  <Words>2439</Words>
  <Application>Microsoft Office PowerPoint</Application>
  <PresentationFormat>Geniş ekran</PresentationFormat>
  <Paragraphs>251</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Agency FB</vt:lpstr>
      <vt:lpstr>Arial</vt:lpstr>
      <vt:lpstr>Segoe Print</vt:lpstr>
      <vt:lpstr>Doğa Çizimi 16x9</vt:lpstr>
      <vt:lpstr>Bilgisayar Bilimi</vt:lpstr>
      <vt:lpstr>1.Nesne Kavramı</vt:lpstr>
      <vt:lpstr>1.Nesne Kavramı</vt:lpstr>
      <vt:lpstr>2.Nesneleri Kullanmak</vt:lpstr>
      <vt:lpstr>2.Nesneleri Kullanmak</vt:lpstr>
      <vt:lpstr>3.Dizi Nesneleri</vt:lpstr>
      <vt:lpstr>3.Dizi Nesneleri</vt:lpstr>
      <vt:lpstr>3.Dizi Nesneleri</vt:lpstr>
      <vt:lpstr>3.1  str Nesnesi İçin Yöntemler</vt:lpstr>
      <vt:lpstr>3.1  str Nesnesi İçin Yöntemler</vt:lpstr>
      <vt:lpstr>3.1  str Nesnesi İçin Yöntemler</vt:lpstr>
      <vt:lpstr>3.2  getitem Kullanımı</vt:lpstr>
      <vt:lpstr>3.2  getitem Kullanımı</vt:lpstr>
      <vt:lpstr>4.Dosya Nesneleri</vt:lpstr>
      <vt:lpstr>4.Dosya Nesneleri</vt:lpstr>
      <vt:lpstr>4.Dosya Nesneleri</vt:lpstr>
      <vt:lpstr>4.Dosya Nesneleri</vt:lpstr>
      <vt:lpstr>4.1. Dosya Okuma ve Yazma İşlemleri</vt:lpstr>
      <vt:lpstr>4.2. Dosya Okuma ve Yazma İşlemlerinde with/as kullanımı</vt:lpstr>
      <vt:lpstr>4.2. Dosya Okuma ve Yazma İşlemlerinde with/as kullanımı</vt:lpstr>
      <vt:lpstr>4.3. TextIOWrapper Yöntemleri</vt:lpstr>
      <vt:lpstr>5.Turtle Grafik Nesneleri</vt:lpstr>
      <vt:lpstr>5.Turtle Grafik Nesneleri</vt:lpstr>
      <vt:lpstr>5.Turtle Grafik Nesneleri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Azra</cp:lastModifiedBy>
  <cp:revision>176</cp:revision>
  <dcterms:created xsi:type="dcterms:W3CDTF">2017-11-17T18:05:37Z</dcterms:created>
  <dcterms:modified xsi:type="dcterms:W3CDTF">2018-01-25T08:08:01Z</dcterms:modified>
</cp:coreProperties>
</file>